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133" d="100"/>
          <a:sy n="133" d="100"/>
        </p:scale>
        <p:origin x="-936"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9184835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9043b7d33c_0_1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9043b7d33c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9043b7d33c_0_1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9043b7d33c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9043b7d33c_0_1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9043b7d33c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9043b7d33c_0_1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9043b7d33c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9043b7d33c_0_1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9043b7d33c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90754e7927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90754e792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90754e7927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90754e7927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90754e7927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90754e7927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90754e7927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90754e7927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043b7d33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9043b7d33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9043b7d33c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9043b7d33c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9043b7d33c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9043b7d33c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043b7d33c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043b7d33c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043b7d33c_0_1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043b7d33c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9043b7d33c_0_1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9043b7d33c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9043b7d33c_0_1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9043b7d33c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9043b7d33c_0_1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9043b7d33c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761675"/>
            <a:ext cx="9144000" cy="2743200"/>
          </a:xfrm>
          <a:prstGeom prst="rect">
            <a:avLst/>
          </a:prstGeom>
          <a:noFill/>
          <a:ln>
            <a:noFill/>
          </a:ln>
        </p:spPr>
      </p:pic>
      <p:sp>
        <p:nvSpPr>
          <p:cNvPr id="55" name="Google Shape;55;p13"/>
          <p:cNvSpPr txBox="1"/>
          <p:nvPr/>
        </p:nvSpPr>
        <p:spPr>
          <a:xfrm>
            <a:off x="2392800" y="3592450"/>
            <a:ext cx="4358400" cy="66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6200" b="1">
                <a:solidFill>
                  <a:srgbClr val="434343"/>
                </a:solidFill>
                <a:latin typeface="Shadows Into Light Two"/>
                <a:ea typeface="Shadows Into Light Two"/>
                <a:cs typeface="Shadows Into Light Two"/>
                <a:sym typeface="Shadows Into Light Two"/>
              </a:rPr>
              <a:t>Parent Guide</a:t>
            </a:r>
            <a:endParaRPr sz="6200" b="1">
              <a:solidFill>
                <a:srgbClr val="434343"/>
              </a:solidFill>
              <a:latin typeface="Shadows Into Light Two"/>
              <a:ea typeface="Shadows Into Light Two"/>
              <a:cs typeface="Shadows Into Light Two"/>
              <a:sym typeface="Shadows Into Light Tw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p:nvPr/>
        </p:nvSpPr>
        <p:spPr>
          <a:xfrm>
            <a:off x="0" y="92425"/>
            <a:ext cx="6951741"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Account Settings</a:t>
            </a:r>
          </a:p>
        </p:txBody>
      </p:sp>
      <p:sp>
        <p:nvSpPr>
          <p:cNvPr id="124" name="Google Shape;124;p22"/>
          <p:cNvSpPr/>
          <p:nvPr/>
        </p:nvSpPr>
        <p:spPr>
          <a:xfrm>
            <a:off x="10400" y="11620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2"/>
          <p:cNvSpPr txBox="1"/>
          <p:nvPr/>
        </p:nvSpPr>
        <p:spPr>
          <a:xfrm>
            <a:off x="116175" y="1402125"/>
            <a:ext cx="8853300" cy="96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The Account Settings page is where you can do things like change your password or update your email address. You can also determine your landing page when you login to Schoology. </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To go to the Account Settings page, click the arrow in the upper-right corner and select Settings from the menu. Scroll down to Set Your Default Account. </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latin typeface="Life Savers"/>
              <a:ea typeface="Life Savers"/>
              <a:cs typeface="Life Savers"/>
              <a:sym typeface="Life Savers"/>
            </a:endParaRPr>
          </a:p>
        </p:txBody>
      </p:sp>
      <p:pic>
        <p:nvPicPr>
          <p:cNvPr id="126" name="Google Shape;126;p22"/>
          <p:cNvPicPr preferRelativeResize="0"/>
          <p:nvPr/>
        </p:nvPicPr>
        <p:blipFill>
          <a:blip r:embed="rId3">
            <a:alphaModFix/>
          </a:blip>
          <a:stretch>
            <a:fillRect/>
          </a:stretch>
        </p:blipFill>
        <p:spPr>
          <a:xfrm>
            <a:off x="1688148" y="3556150"/>
            <a:ext cx="3511177" cy="1448675"/>
          </a:xfrm>
          <a:prstGeom prst="rect">
            <a:avLst/>
          </a:prstGeom>
          <a:noFill/>
          <a:ln>
            <a:noFill/>
          </a:ln>
        </p:spPr>
      </p:pic>
      <p:sp>
        <p:nvSpPr>
          <p:cNvPr id="127" name="Google Shape;127;p22"/>
          <p:cNvSpPr txBox="1"/>
          <p:nvPr/>
        </p:nvSpPr>
        <p:spPr>
          <a:xfrm>
            <a:off x="6553475" y="4773825"/>
            <a:ext cx="2526300" cy="307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Merriweather"/>
                <a:ea typeface="Merriweather"/>
                <a:cs typeface="Merriweather"/>
                <a:sym typeface="Merriweather"/>
              </a:rPr>
              <a:t>Continued on next slide</a:t>
            </a:r>
            <a:endParaRPr sz="1500" b="1">
              <a:latin typeface="Merriweather"/>
              <a:ea typeface="Merriweather"/>
              <a:cs typeface="Merriweather"/>
              <a:sym typeface="Merriweathe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p:nvPr/>
        </p:nvSpPr>
        <p:spPr>
          <a:xfrm>
            <a:off x="0" y="244825"/>
            <a:ext cx="6951741"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Account Settings</a:t>
            </a:r>
          </a:p>
        </p:txBody>
      </p:sp>
      <p:sp>
        <p:nvSpPr>
          <p:cNvPr id="133" name="Google Shape;133;p23"/>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3"/>
          <p:cNvSpPr txBox="1"/>
          <p:nvPr/>
        </p:nvSpPr>
        <p:spPr>
          <a:xfrm>
            <a:off x="169800" y="1670175"/>
            <a:ext cx="8652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latin typeface="Life Savers"/>
                <a:ea typeface="Life Savers"/>
                <a:cs typeface="Life Savers"/>
                <a:sym typeface="Life Savers"/>
              </a:rPr>
              <a:t>This determines the first page you see when you log in to your Schoology account. You can toggle into your child’s account at any time, to stay updated on his or her schoolwork and activity. </a:t>
            </a:r>
            <a:endParaRPr sz="2100" b="1">
              <a:latin typeface="Life Savers"/>
              <a:ea typeface="Life Savers"/>
              <a:cs typeface="Life Savers"/>
              <a:sym typeface="Life Savers"/>
            </a:endParaRPr>
          </a:p>
          <a:p>
            <a:pPr marL="0" lvl="0" indent="0" algn="l" rtl="0">
              <a:spcBef>
                <a:spcPts val="0"/>
              </a:spcBef>
              <a:spcAft>
                <a:spcPts val="0"/>
              </a:spcAft>
              <a:buNone/>
            </a:pPr>
            <a:endParaRPr sz="2100" b="1">
              <a:latin typeface="Life Savers"/>
              <a:ea typeface="Life Savers"/>
              <a:cs typeface="Life Savers"/>
              <a:sym typeface="Life Savers"/>
            </a:endParaRPr>
          </a:p>
          <a:p>
            <a:pPr marL="0" lvl="0" indent="0" algn="l" rtl="0">
              <a:spcBef>
                <a:spcPts val="0"/>
              </a:spcBef>
              <a:spcAft>
                <a:spcPts val="0"/>
              </a:spcAft>
              <a:buNone/>
            </a:pPr>
            <a:r>
              <a:rPr lang="en" sz="2100" b="1">
                <a:latin typeface="Life Savers"/>
                <a:ea typeface="Life Savers"/>
                <a:cs typeface="Life Savers"/>
                <a:sym typeface="Life Savers"/>
              </a:rPr>
              <a:t>From the Default Account menu: </a:t>
            </a:r>
            <a:endParaRPr sz="2100" b="1">
              <a:latin typeface="Life Savers"/>
              <a:ea typeface="Life Savers"/>
              <a:cs typeface="Life Savers"/>
              <a:sym typeface="Life Savers"/>
            </a:endParaRPr>
          </a:p>
          <a:p>
            <a:pPr marL="457200" lvl="0" indent="-361950" algn="l" rtl="0">
              <a:spcBef>
                <a:spcPts val="0"/>
              </a:spcBef>
              <a:spcAft>
                <a:spcPts val="0"/>
              </a:spcAft>
              <a:buSzPts val="2100"/>
              <a:buFont typeface="Life Savers"/>
              <a:buChar char="●"/>
            </a:pPr>
            <a:r>
              <a:rPr lang="en" sz="2100" b="1">
                <a:solidFill>
                  <a:schemeClr val="dk1"/>
                </a:solidFill>
                <a:latin typeface="Life Savers"/>
                <a:ea typeface="Life Savers"/>
                <a:cs typeface="Life Savers"/>
                <a:sym typeface="Life Savers"/>
              </a:rPr>
              <a:t>Select Main Account if you would like to see your own personal account when you log in.</a:t>
            </a:r>
            <a:endParaRPr sz="2100" b="1">
              <a:solidFill>
                <a:schemeClr val="dk1"/>
              </a:solidFill>
              <a:latin typeface="Life Savers"/>
              <a:ea typeface="Life Savers"/>
              <a:cs typeface="Life Savers"/>
              <a:sym typeface="Life Savers"/>
            </a:endParaRPr>
          </a:p>
          <a:p>
            <a:pPr marL="457200" lvl="0" indent="-361950" algn="l" rtl="0">
              <a:spcBef>
                <a:spcPts val="0"/>
              </a:spcBef>
              <a:spcAft>
                <a:spcPts val="0"/>
              </a:spcAft>
              <a:buClr>
                <a:schemeClr val="dk1"/>
              </a:buClr>
              <a:buSzPts val="2100"/>
              <a:buFont typeface="Life Savers"/>
              <a:buChar char="●"/>
            </a:pPr>
            <a:r>
              <a:rPr lang="en" sz="2100" b="1">
                <a:solidFill>
                  <a:schemeClr val="dk1"/>
                </a:solidFill>
                <a:latin typeface="Life Savers"/>
                <a:ea typeface="Life Savers"/>
                <a:cs typeface="Life Savers"/>
                <a:sym typeface="Life Savers"/>
              </a:rPr>
              <a:t>Select Child’s Activity if you want to automatically start in your child’s account when you log in.</a:t>
            </a:r>
            <a:endParaRPr sz="2100" b="1">
              <a:latin typeface="Life Savers"/>
              <a:ea typeface="Life Savers"/>
              <a:cs typeface="Life Savers"/>
              <a:sym typeface="Life Saver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4"/>
          <p:cNvSpPr/>
          <p:nvPr/>
        </p:nvSpPr>
        <p:spPr>
          <a:xfrm>
            <a:off x="0" y="244825"/>
            <a:ext cx="8913473"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Navigating Schoology</a:t>
            </a:r>
          </a:p>
        </p:txBody>
      </p:sp>
      <p:sp>
        <p:nvSpPr>
          <p:cNvPr id="140" name="Google Shape;140;p24"/>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4"/>
          <p:cNvSpPr txBox="1"/>
          <p:nvPr/>
        </p:nvSpPr>
        <p:spPr>
          <a:xfrm>
            <a:off x="169800" y="1670175"/>
            <a:ext cx="8652000" cy="218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u="sng">
                <a:solidFill>
                  <a:srgbClr val="16CBEB"/>
                </a:solidFill>
                <a:latin typeface="Life Savers"/>
                <a:ea typeface="Life Savers"/>
                <a:cs typeface="Life Savers"/>
                <a:sym typeface="Life Savers"/>
              </a:rPr>
              <a:t>Your Account </a:t>
            </a:r>
            <a:endParaRPr b="1" u="sng">
              <a:solidFill>
                <a:srgbClr val="16CBEB"/>
              </a:solidFill>
              <a:latin typeface="Life Savers"/>
              <a:ea typeface="Life Savers"/>
              <a:cs typeface="Life Savers"/>
              <a:sym typeface="Life Savers"/>
            </a:endParaRPr>
          </a:p>
          <a:p>
            <a:pPr marL="0" lvl="0" indent="0" algn="l" rtl="0">
              <a:spcBef>
                <a:spcPts val="0"/>
              </a:spcBef>
              <a:spcAft>
                <a:spcPts val="0"/>
              </a:spcAft>
              <a:buNone/>
            </a:pPr>
            <a:endParaRPr b="1" u="sng">
              <a:solidFill>
                <a:srgbClr val="16CBEB"/>
              </a:solidFill>
              <a:latin typeface="Life Savers"/>
              <a:ea typeface="Life Savers"/>
              <a:cs typeface="Life Savers"/>
              <a:sym typeface="Life Savers"/>
            </a:endParaRPr>
          </a:p>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After logging in, you can see the top navigation bar from anywhere in Schoology. From this navigation bar, you can navigate to the three main areas of Schoology: Courses, Groups, and Resources. You can return home at any time by clicking Schoology in the left corner.</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latin typeface="Life Savers"/>
              <a:ea typeface="Life Savers"/>
              <a:cs typeface="Life Savers"/>
              <a:sym typeface="Life Savers"/>
            </a:endParaRPr>
          </a:p>
        </p:txBody>
      </p:sp>
      <p:pic>
        <p:nvPicPr>
          <p:cNvPr id="142" name="Google Shape;142;p24"/>
          <p:cNvPicPr preferRelativeResize="0"/>
          <p:nvPr/>
        </p:nvPicPr>
        <p:blipFill>
          <a:blip r:embed="rId3">
            <a:alphaModFix/>
          </a:blip>
          <a:stretch>
            <a:fillRect/>
          </a:stretch>
        </p:blipFill>
        <p:spPr>
          <a:xfrm>
            <a:off x="169800" y="3852075"/>
            <a:ext cx="7768525" cy="546225"/>
          </a:xfrm>
          <a:prstGeom prst="rect">
            <a:avLst/>
          </a:prstGeom>
          <a:noFill/>
          <a:ln>
            <a:noFill/>
          </a:ln>
        </p:spPr>
      </p:pic>
      <p:sp>
        <p:nvSpPr>
          <p:cNvPr id="143" name="Google Shape;143;p24"/>
          <p:cNvSpPr txBox="1"/>
          <p:nvPr/>
        </p:nvSpPr>
        <p:spPr>
          <a:xfrm>
            <a:off x="6553475" y="4773825"/>
            <a:ext cx="2526300" cy="307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Merriweather"/>
                <a:ea typeface="Merriweather"/>
                <a:cs typeface="Merriweather"/>
                <a:sym typeface="Merriweather"/>
              </a:rPr>
              <a:t>Continued on next slide</a:t>
            </a:r>
            <a:endParaRPr sz="1500" b="1">
              <a:latin typeface="Merriweather"/>
              <a:ea typeface="Merriweather"/>
              <a:cs typeface="Merriweather"/>
              <a:sym typeface="Merriweathe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5"/>
          <p:cNvSpPr/>
          <p:nvPr/>
        </p:nvSpPr>
        <p:spPr>
          <a:xfrm>
            <a:off x="0" y="244825"/>
            <a:ext cx="8913473"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Navigating Schoology</a:t>
            </a:r>
          </a:p>
        </p:txBody>
      </p:sp>
      <p:sp>
        <p:nvSpPr>
          <p:cNvPr id="149" name="Google Shape;149;p25"/>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5"/>
          <p:cNvSpPr txBox="1"/>
          <p:nvPr/>
        </p:nvSpPr>
        <p:spPr>
          <a:xfrm>
            <a:off x="93600" y="1593975"/>
            <a:ext cx="8652000" cy="3077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u="sng">
                <a:solidFill>
                  <a:srgbClr val="16CBEB"/>
                </a:solidFill>
                <a:latin typeface="Life Savers"/>
                <a:ea typeface="Life Savers"/>
                <a:cs typeface="Life Savers"/>
                <a:sym typeface="Life Savers"/>
              </a:rPr>
              <a:t>Messages &amp; Notifications </a:t>
            </a:r>
            <a:endParaRPr b="1" u="sng">
              <a:solidFill>
                <a:srgbClr val="16CBEB"/>
              </a:solidFill>
              <a:latin typeface="Life Savers"/>
              <a:ea typeface="Life Savers"/>
              <a:cs typeface="Life Savers"/>
              <a:sym typeface="Life Savers"/>
            </a:endParaRPr>
          </a:p>
          <a:p>
            <a:pPr marL="0" lvl="0" indent="0" algn="l" rtl="0">
              <a:spcBef>
                <a:spcPts val="0"/>
              </a:spcBef>
              <a:spcAft>
                <a:spcPts val="0"/>
              </a:spcAft>
              <a:buNone/>
            </a:pPr>
            <a:endParaRPr b="1" u="sng">
              <a:solidFill>
                <a:srgbClr val="16CBEB"/>
              </a:solidFill>
              <a:latin typeface="Life Savers"/>
              <a:ea typeface="Life Savers"/>
              <a:cs typeface="Life Savers"/>
              <a:sym typeface="Life Savers"/>
            </a:endParaRPr>
          </a:p>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When you are in your own Schoology account (not your child’s), icons for your own calendar, messages, connections and notifications are displayed in the top navigation bar, on the right. Any time someone sends you a message, or does something that pertains to you or your child’s school, it’s easily accessible in the top-right corner of your screen. Everything is chronologically ordered and clickable to make managing them simple. You can also click the arrow to the right of your name to view your own user profile. </a:t>
            </a:r>
            <a:endParaRPr sz="2100" b="1">
              <a:solidFill>
                <a:schemeClr val="dk1"/>
              </a:solidFill>
              <a:latin typeface="Life Savers"/>
              <a:ea typeface="Life Savers"/>
              <a:cs typeface="Life Savers"/>
              <a:sym typeface="Life Savers"/>
            </a:endParaRPr>
          </a:p>
        </p:txBody>
      </p:sp>
      <p:sp>
        <p:nvSpPr>
          <p:cNvPr id="151" name="Google Shape;151;p25"/>
          <p:cNvSpPr txBox="1"/>
          <p:nvPr/>
        </p:nvSpPr>
        <p:spPr>
          <a:xfrm>
            <a:off x="6553475" y="4773825"/>
            <a:ext cx="2526300" cy="307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Merriweather"/>
                <a:ea typeface="Merriweather"/>
                <a:cs typeface="Merriweather"/>
                <a:sym typeface="Merriweather"/>
              </a:rPr>
              <a:t>Continued on next slide</a:t>
            </a:r>
            <a:endParaRPr sz="1500" b="1">
              <a:latin typeface="Merriweather"/>
              <a:ea typeface="Merriweather"/>
              <a:cs typeface="Merriweather"/>
              <a:sym typeface="Merriweathe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p:nvPr/>
        </p:nvSpPr>
        <p:spPr>
          <a:xfrm>
            <a:off x="0" y="244825"/>
            <a:ext cx="8913473"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Navigating Schoology</a:t>
            </a:r>
          </a:p>
        </p:txBody>
      </p:sp>
      <p:sp>
        <p:nvSpPr>
          <p:cNvPr id="157" name="Google Shape;157;p26"/>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6"/>
          <p:cNvSpPr txBox="1"/>
          <p:nvPr/>
        </p:nvSpPr>
        <p:spPr>
          <a:xfrm>
            <a:off x="93600" y="1593975"/>
            <a:ext cx="3219000" cy="218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u="sng">
                <a:solidFill>
                  <a:srgbClr val="16CBEB"/>
                </a:solidFill>
                <a:latin typeface="Life Savers"/>
                <a:ea typeface="Life Savers"/>
                <a:cs typeface="Life Savers"/>
                <a:sym typeface="Life Savers"/>
              </a:rPr>
              <a:t>Viewing Your Child’s Activity</a:t>
            </a:r>
            <a:endParaRPr b="1" u="sng">
              <a:solidFill>
                <a:srgbClr val="16CBEB"/>
              </a:solidFill>
              <a:latin typeface="Life Savers"/>
              <a:ea typeface="Life Savers"/>
              <a:cs typeface="Life Savers"/>
              <a:sym typeface="Life Savers"/>
            </a:endParaRPr>
          </a:p>
          <a:p>
            <a:pPr marL="0" lvl="0" indent="0" algn="l" rtl="0">
              <a:spcBef>
                <a:spcPts val="0"/>
              </a:spcBef>
              <a:spcAft>
                <a:spcPts val="0"/>
              </a:spcAft>
              <a:buNone/>
            </a:pPr>
            <a:endParaRPr b="1" u="sng">
              <a:solidFill>
                <a:srgbClr val="16CBEB"/>
              </a:solidFill>
              <a:latin typeface="Life Savers"/>
              <a:ea typeface="Life Savers"/>
              <a:cs typeface="Life Savers"/>
              <a:sym typeface="Life Savers"/>
            </a:endParaRPr>
          </a:p>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Click on the arrow in the upper-right corner of your account and select your child’s name to view his or her activity. </a:t>
            </a:r>
            <a:endParaRPr sz="2100" b="1">
              <a:solidFill>
                <a:schemeClr val="dk1"/>
              </a:solidFill>
              <a:latin typeface="Life Savers"/>
              <a:ea typeface="Life Savers"/>
              <a:cs typeface="Life Savers"/>
              <a:sym typeface="Life Savers"/>
            </a:endParaRPr>
          </a:p>
        </p:txBody>
      </p:sp>
      <p:pic>
        <p:nvPicPr>
          <p:cNvPr id="159" name="Google Shape;159;p26"/>
          <p:cNvPicPr preferRelativeResize="0"/>
          <p:nvPr/>
        </p:nvPicPr>
        <p:blipFill>
          <a:blip r:embed="rId3">
            <a:alphaModFix/>
          </a:blip>
          <a:stretch>
            <a:fillRect/>
          </a:stretch>
        </p:blipFill>
        <p:spPr>
          <a:xfrm>
            <a:off x="3312575" y="1593975"/>
            <a:ext cx="5831426" cy="3195825"/>
          </a:xfrm>
          <a:prstGeom prst="rect">
            <a:avLst/>
          </a:prstGeom>
          <a:noFill/>
          <a:ln>
            <a:noFill/>
          </a:ln>
        </p:spPr>
      </p:pic>
      <p:sp>
        <p:nvSpPr>
          <p:cNvPr id="160" name="Google Shape;160;p26"/>
          <p:cNvSpPr txBox="1"/>
          <p:nvPr/>
        </p:nvSpPr>
        <p:spPr>
          <a:xfrm>
            <a:off x="6553475" y="4773825"/>
            <a:ext cx="2526300" cy="307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Merriweather"/>
                <a:ea typeface="Merriweather"/>
                <a:cs typeface="Merriweather"/>
                <a:sym typeface="Merriweather"/>
              </a:rPr>
              <a:t>Continued on next slide</a:t>
            </a:r>
            <a:endParaRPr sz="1500" b="1">
              <a:latin typeface="Merriweather"/>
              <a:ea typeface="Merriweather"/>
              <a:cs typeface="Merriweather"/>
              <a:sym typeface="Merriweathe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7"/>
          <p:cNvSpPr/>
          <p:nvPr/>
        </p:nvSpPr>
        <p:spPr>
          <a:xfrm>
            <a:off x="0" y="244825"/>
            <a:ext cx="8913473"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Navigating Schoology</a:t>
            </a:r>
          </a:p>
        </p:txBody>
      </p:sp>
      <p:sp>
        <p:nvSpPr>
          <p:cNvPr id="166" name="Google Shape;166;p27"/>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7"/>
          <p:cNvSpPr txBox="1"/>
          <p:nvPr/>
        </p:nvSpPr>
        <p:spPr>
          <a:xfrm>
            <a:off x="93600" y="1441575"/>
            <a:ext cx="8991000" cy="362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u="sng">
                <a:solidFill>
                  <a:srgbClr val="16CBEB"/>
                </a:solidFill>
                <a:latin typeface="Life Savers"/>
                <a:ea typeface="Life Savers"/>
                <a:cs typeface="Life Savers"/>
                <a:sym typeface="Life Savers"/>
              </a:rPr>
              <a:t>From the home page, you can quickly view specific information about your child’s Schoology activity:</a:t>
            </a:r>
            <a:endParaRPr sz="800" b="1" u="sng">
              <a:solidFill>
                <a:srgbClr val="16CBEB"/>
              </a:solidFill>
              <a:latin typeface="Life Savers"/>
              <a:ea typeface="Life Savers"/>
              <a:cs typeface="Life Savers"/>
              <a:sym typeface="Life Savers"/>
            </a:endParaRPr>
          </a:p>
          <a:p>
            <a:pPr marL="0" lvl="0" indent="0" algn="l" rtl="0">
              <a:spcBef>
                <a:spcPts val="0"/>
              </a:spcBef>
              <a:spcAft>
                <a:spcPts val="0"/>
              </a:spcAft>
              <a:buNone/>
            </a:pPr>
            <a:endParaRPr sz="1500" b="1" u="sng">
              <a:solidFill>
                <a:srgbClr val="16CBEB"/>
              </a:solidFill>
              <a:latin typeface="Life Savers"/>
              <a:ea typeface="Life Savers"/>
              <a:cs typeface="Life Savers"/>
              <a:sym typeface="Life Savers"/>
            </a:endParaRPr>
          </a:p>
          <a:p>
            <a:pPr marL="285750" lvl="0" indent="-279400" algn="l" rtl="0">
              <a:spcBef>
                <a:spcPts val="0"/>
              </a:spcBef>
              <a:spcAft>
                <a:spcPts val="0"/>
              </a:spcAft>
              <a:buClr>
                <a:schemeClr val="dk1"/>
              </a:buClr>
              <a:buSzPts val="1700"/>
              <a:buFont typeface="Life Savers"/>
              <a:buAutoNum type="arabicPeriod"/>
            </a:pPr>
            <a:r>
              <a:rPr lang="en" sz="1700" b="1">
                <a:solidFill>
                  <a:schemeClr val="dk1"/>
                </a:solidFill>
                <a:latin typeface="Life Savers"/>
                <a:ea typeface="Life Savers"/>
                <a:cs typeface="Life Savers"/>
                <a:sym typeface="Life Savers"/>
              </a:rPr>
              <a:t>The Student Activity area in the center of the page displays your child’s recent submission, grade, and attendance information.</a:t>
            </a:r>
            <a:endParaRPr sz="1700" b="1">
              <a:solidFill>
                <a:schemeClr val="dk1"/>
              </a:solidFill>
              <a:latin typeface="Life Savers"/>
              <a:ea typeface="Life Savers"/>
              <a:cs typeface="Life Savers"/>
              <a:sym typeface="Life Savers"/>
            </a:endParaRPr>
          </a:p>
          <a:p>
            <a:pPr marL="285750" lvl="0" indent="-279400" algn="l" rtl="0">
              <a:spcBef>
                <a:spcPts val="0"/>
              </a:spcBef>
              <a:spcAft>
                <a:spcPts val="0"/>
              </a:spcAft>
              <a:buClr>
                <a:schemeClr val="dk1"/>
              </a:buClr>
              <a:buSzPts val="1700"/>
              <a:buFont typeface="Life Savers"/>
              <a:buAutoNum type="arabicPeriod"/>
            </a:pPr>
            <a:r>
              <a:rPr lang="en" sz="1700" b="1">
                <a:solidFill>
                  <a:schemeClr val="dk1"/>
                </a:solidFill>
                <a:latin typeface="Life Savers"/>
                <a:ea typeface="Life Savers"/>
                <a:cs typeface="Life Savers"/>
                <a:sym typeface="Life Savers"/>
              </a:rPr>
              <a:t>Toggle into Enrollments in the same area to see a list of the courses your child is currently enrolled in, along with his or her grade. If the teacher or administrator has chosen not to display the grade while the course is in progress, you will see a blank value (as in the grade column on the previous slide). Click on an individual course to see grades received on assignments, tests, and discussions from that course.</a:t>
            </a:r>
            <a:endParaRPr sz="1700" b="1">
              <a:solidFill>
                <a:schemeClr val="dk1"/>
              </a:solidFill>
              <a:latin typeface="Life Savers"/>
              <a:ea typeface="Life Savers"/>
              <a:cs typeface="Life Savers"/>
              <a:sym typeface="Life Savers"/>
            </a:endParaRPr>
          </a:p>
          <a:p>
            <a:pPr marL="285750" lvl="0" indent="-279400" algn="l" rtl="0">
              <a:spcBef>
                <a:spcPts val="0"/>
              </a:spcBef>
              <a:spcAft>
                <a:spcPts val="0"/>
              </a:spcAft>
              <a:buClr>
                <a:schemeClr val="dk1"/>
              </a:buClr>
              <a:buSzPts val="1700"/>
              <a:buFont typeface="Life Savers"/>
              <a:buAutoNum type="arabicPeriod"/>
            </a:pPr>
            <a:r>
              <a:rPr lang="en" sz="1700" b="1">
                <a:solidFill>
                  <a:schemeClr val="dk1"/>
                </a:solidFill>
                <a:latin typeface="Life Savers"/>
                <a:ea typeface="Life Savers"/>
                <a:cs typeface="Life Savers"/>
                <a:sym typeface="Life Savers"/>
              </a:rPr>
              <a:t> The Recent Grades/Attendance area lists graded assignments, tests/quizzes, discussions, and attendance marks for the student. To view the graded items and attendance marks, click the item you'd like to view.</a:t>
            </a:r>
            <a:endParaRPr sz="2400" b="1">
              <a:solidFill>
                <a:schemeClr val="dk1"/>
              </a:solidFill>
              <a:latin typeface="Life Savers"/>
              <a:ea typeface="Life Savers"/>
              <a:cs typeface="Life Savers"/>
              <a:sym typeface="Life Saver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8"/>
          <p:cNvSpPr/>
          <p:nvPr/>
        </p:nvSpPr>
        <p:spPr>
          <a:xfrm>
            <a:off x="0" y="244825"/>
            <a:ext cx="8913473"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Navigating Schoology</a:t>
            </a:r>
          </a:p>
        </p:txBody>
      </p:sp>
      <p:sp>
        <p:nvSpPr>
          <p:cNvPr id="173" name="Google Shape;173;p28"/>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8"/>
          <p:cNvSpPr txBox="1"/>
          <p:nvPr/>
        </p:nvSpPr>
        <p:spPr>
          <a:xfrm>
            <a:off x="93600" y="1441575"/>
            <a:ext cx="8991000" cy="332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u="sng">
                <a:solidFill>
                  <a:srgbClr val="16CBEB"/>
                </a:solidFill>
                <a:latin typeface="Life Savers"/>
                <a:ea typeface="Life Savers"/>
                <a:cs typeface="Life Savers"/>
                <a:sym typeface="Life Savers"/>
              </a:rPr>
              <a:t>From the home page, you can quickly view specific information about your child’s Schoology activity:</a:t>
            </a:r>
            <a:endParaRPr sz="2400" b="1" u="sng">
              <a:solidFill>
                <a:srgbClr val="16CBEB"/>
              </a:solidFill>
              <a:latin typeface="Life Savers"/>
              <a:ea typeface="Life Savers"/>
              <a:cs typeface="Life Savers"/>
              <a:sym typeface="Life Savers"/>
            </a:endParaRPr>
          </a:p>
          <a:p>
            <a:pPr marL="0" lvl="0" indent="0" algn="l" rtl="0">
              <a:spcBef>
                <a:spcPts val="0"/>
              </a:spcBef>
              <a:spcAft>
                <a:spcPts val="0"/>
              </a:spcAft>
              <a:buNone/>
            </a:pPr>
            <a:endParaRPr sz="1500" b="1" u="sng">
              <a:solidFill>
                <a:srgbClr val="16CBEB"/>
              </a:solidFill>
              <a:latin typeface="Life Savers"/>
              <a:ea typeface="Life Savers"/>
              <a:cs typeface="Life Savers"/>
              <a:sym typeface="Life Savers"/>
            </a:endParaRPr>
          </a:p>
          <a:p>
            <a:pPr marL="285750" lvl="0" indent="-285750" algn="l" rtl="0">
              <a:spcBef>
                <a:spcPts val="0"/>
              </a:spcBef>
              <a:spcAft>
                <a:spcPts val="0"/>
              </a:spcAft>
              <a:buNone/>
            </a:pPr>
            <a:r>
              <a:rPr lang="en" sz="1700" b="1">
                <a:solidFill>
                  <a:schemeClr val="dk1"/>
                </a:solidFill>
                <a:latin typeface="Life Savers"/>
                <a:ea typeface="Life Savers"/>
                <a:cs typeface="Life Savers"/>
                <a:sym typeface="Life Savers"/>
              </a:rPr>
              <a:t>4.   The Overdue section displays a list of course materials your child did not turn in by the due date.</a:t>
            </a:r>
            <a:endParaRPr sz="1700" b="1">
              <a:solidFill>
                <a:schemeClr val="dk1"/>
              </a:solidFill>
              <a:latin typeface="Life Savers"/>
              <a:ea typeface="Life Savers"/>
              <a:cs typeface="Life Savers"/>
              <a:sym typeface="Life Savers"/>
            </a:endParaRPr>
          </a:p>
          <a:p>
            <a:pPr marL="0" lvl="0" indent="0" algn="l" rtl="0">
              <a:spcBef>
                <a:spcPts val="0"/>
              </a:spcBef>
              <a:spcAft>
                <a:spcPts val="0"/>
              </a:spcAft>
              <a:buNone/>
            </a:pPr>
            <a:r>
              <a:rPr lang="en" sz="1700" b="1">
                <a:solidFill>
                  <a:schemeClr val="dk1"/>
                </a:solidFill>
                <a:latin typeface="Life Savers"/>
                <a:ea typeface="Life Savers"/>
                <a:cs typeface="Life Savers"/>
                <a:sym typeface="Life Savers"/>
              </a:rPr>
              <a:t>5.   The Upcoming section displays a list of your child’s upcoming assignments and events.</a:t>
            </a:r>
            <a:endParaRPr sz="1700" b="1">
              <a:solidFill>
                <a:schemeClr val="dk1"/>
              </a:solidFill>
              <a:latin typeface="Life Savers"/>
              <a:ea typeface="Life Savers"/>
              <a:cs typeface="Life Savers"/>
              <a:sym typeface="Life Savers"/>
            </a:endParaRPr>
          </a:p>
          <a:p>
            <a:pPr marL="285750" lvl="0" indent="-285750" algn="l" rtl="0">
              <a:spcBef>
                <a:spcPts val="0"/>
              </a:spcBef>
              <a:spcAft>
                <a:spcPts val="0"/>
              </a:spcAft>
              <a:buNone/>
            </a:pPr>
            <a:r>
              <a:rPr lang="en" sz="1700" b="1">
                <a:solidFill>
                  <a:schemeClr val="dk1"/>
                </a:solidFill>
                <a:latin typeface="Life Savers"/>
                <a:ea typeface="Life Savers"/>
                <a:cs typeface="Life Savers"/>
                <a:sym typeface="Life Savers"/>
              </a:rPr>
              <a:t>6.   Courses: You can see a list of your child’s current courses. Click the course name to navigate to the course profile as your child views it.</a:t>
            </a:r>
            <a:endParaRPr sz="1700" b="1">
              <a:solidFill>
                <a:schemeClr val="dk1"/>
              </a:solidFill>
              <a:latin typeface="Life Savers"/>
              <a:ea typeface="Life Savers"/>
              <a:cs typeface="Life Savers"/>
              <a:sym typeface="Life Savers"/>
            </a:endParaRPr>
          </a:p>
          <a:p>
            <a:pPr marL="285750" lvl="0" indent="-285750" algn="l" rtl="0">
              <a:spcBef>
                <a:spcPts val="0"/>
              </a:spcBef>
              <a:spcAft>
                <a:spcPts val="0"/>
              </a:spcAft>
              <a:buNone/>
            </a:pPr>
            <a:r>
              <a:rPr lang="en" sz="1700" b="1">
                <a:solidFill>
                  <a:schemeClr val="dk1"/>
                </a:solidFill>
                <a:latin typeface="Life Savers"/>
                <a:ea typeface="Life Savers"/>
                <a:cs typeface="Life Savers"/>
                <a:sym typeface="Life Savers"/>
              </a:rPr>
              <a:t>7.   Groups: You can see a list of your child’s Schoology Groups. Groups can be used for a variety of activities, from school projects to extracurricular teams and clubs.</a:t>
            </a:r>
            <a:endParaRPr sz="2400" b="1">
              <a:solidFill>
                <a:schemeClr val="dk1"/>
              </a:solidFill>
              <a:latin typeface="Life Savers"/>
              <a:ea typeface="Life Savers"/>
              <a:cs typeface="Life Savers"/>
              <a:sym typeface="Life Saver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9"/>
          <p:cNvSpPr/>
          <p:nvPr/>
        </p:nvSpPr>
        <p:spPr>
          <a:xfrm>
            <a:off x="0" y="244825"/>
            <a:ext cx="8913473"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Navigating Schoology</a:t>
            </a:r>
          </a:p>
        </p:txBody>
      </p:sp>
      <p:sp>
        <p:nvSpPr>
          <p:cNvPr id="180" name="Google Shape;180;p29"/>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9"/>
          <p:cNvSpPr txBox="1"/>
          <p:nvPr/>
        </p:nvSpPr>
        <p:spPr>
          <a:xfrm>
            <a:off x="93600" y="1441575"/>
            <a:ext cx="8991000" cy="37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u="sng">
                <a:solidFill>
                  <a:srgbClr val="16CBEB"/>
                </a:solidFill>
                <a:latin typeface="Life Savers"/>
                <a:ea typeface="Life Savers"/>
                <a:cs typeface="Life Savers"/>
                <a:sym typeface="Life Savers"/>
              </a:rPr>
              <a:t>From the home page, you can quickly view specific information about your child’s Schoology activity:</a:t>
            </a:r>
            <a:endParaRPr sz="800" b="1" u="sng">
              <a:solidFill>
                <a:srgbClr val="16CBEB"/>
              </a:solidFill>
              <a:latin typeface="Life Savers"/>
              <a:ea typeface="Life Savers"/>
              <a:cs typeface="Life Savers"/>
              <a:sym typeface="Life Savers"/>
            </a:endParaRPr>
          </a:p>
          <a:p>
            <a:pPr marL="0" lvl="0" indent="0" algn="l" rtl="0">
              <a:spcBef>
                <a:spcPts val="0"/>
              </a:spcBef>
              <a:spcAft>
                <a:spcPts val="0"/>
              </a:spcAft>
              <a:buNone/>
            </a:pPr>
            <a:endParaRPr sz="1500" b="1" u="sng">
              <a:solidFill>
                <a:srgbClr val="16CBEB"/>
              </a:solidFill>
              <a:latin typeface="Life Savers"/>
              <a:ea typeface="Life Savers"/>
              <a:cs typeface="Life Savers"/>
              <a:sym typeface="Life Savers"/>
            </a:endParaRPr>
          </a:p>
          <a:p>
            <a:pPr marL="285750" lvl="0" indent="-285750" algn="l" rtl="0">
              <a:spcBef>
                <a:spcPts val="0"/>
              </a:spcBef>
              <a:spcAft>
                <a:spcPts val="0"/>
              </a:spcAft>
              <a:buNone/>
            </a:pPr>
            <a:r>
              <a:rPr lang="en" sz="1700" b="1">
                <a:solidFill>
                  <a:schemeClr val="dk1"/>
                </a:solidFill>
                <a:latin typeface="Life Savers"/>
                <a:ea typeface="Life Savers"/>
                <a:cs typeface="Life Savers"/>
                <a:sym typeface="Life Savers"/>
              </a:rPr>
              <a:t>8.   Grades: Depending on the settings in place at your child’s school, this menu provides access to view the following: </a:t>
            </a:r>
            <a:endParaRPr sz="1700" b="1">
              <a:solidFill>
                <a:schemeClr val="dk1"/>
              </a:solidFill>
              <a:latin typeface="Life Savers"/>
              <a:ea typeface="Life Savers"/>
              <a:cs typeface="Life Savers"/>
              <a:sym typeface="Life Savers"/>
            </a:endParaRPr>
          </a:p>
          <a:p>
            <a:pPr marL="742950" lvl="0" indent="-222250" algn="l" rtl="0">
              <a:spcBef>
                <a:spcPts val="0"/>
              </a:spcBef>
              <a:spcAft>
                <a:spcPts val="0"/>
              </a:spcAft>
              <a:buClr>
                <a:schemeClr val="dk1"/>
              </a:buClr>
              <a:buSzPts val="1700"/>
              <a:buFont typeface="Life Savers"/>
              <a:buAutoNum type="alphaUcPeriod"/>
            </a:pPr>
            <a:r>
              <a:rPr lang="en" sz="1700" b="1">
                <a:solidFill>
                  <a:schemeClr val="dk1"/>
                </a:solidFill>
                <a:latin typeface="Life Savers"/>
                <a:ea typeface="Life Savers"/>
                <a:cs typeface="Life Savers"/>
                <a:sym typeface="Life Savers"/>
              </a:rPr>
              <a:t>Grade Report: Review your child’s grades for all courses.</a:t>
            </a:r>
            <a:endParaRPr sz="1700" b="1">
              <a:solidFill>
                <a:schemeClr val="dk1"/>
              </a:solidFill>
              <a:latin typeface="Life Savers"/>
              <a:ea typeface="Life Savers"/>
              <a:cs typeface="Life Savers"/>
              <a:sym typeface="Life Savers"/>
            </a:endParaRPr>
          </a:p>
          <a:p>
            <a:pPr marL="742950" lvl="0" indent="-222250" algn="l" rtl="0">
              <a:spcBef>
                <a:spcPts val="0"/>
              </a:spcBef>
              <a:spcAft>
                <a:spcPts val="0"/>
              </a:spcAft>
              <a:buClr>
                <a:schemeClr val="dk1"/>
              </a:buClr>
              <a:buSzPts val="1700"/>
              <a:buFont typeface="Life Savers"/>
              <a:buAutoNum type="alphaUcPeriod"/>
            </a:pPr>
            <a:r>
              <a:rPr lang="en" sz="1700" b="1">
                <a:solidFill>
                  <a:schemeClr val="dk1"/>
                </a:solidFill>
                <a:latin typeface="Life Savers"/>
                <a:ea typeface="Life Savers"/>
                <a:cs typeface="Life Savers"/>
                <a:sym typeface="Life Savers"/>
              </a:rPr>
              <a:t>Mastery: If your child’s school aligns materials to standard and learning objectives, you can check your child’s progress in this area.</a:t>
            </a:r>
            <a:endParaRPr sz="1700" b="1">
              <a:solidFill>
                <a:schemeClr val="dk1"/>
              </a:solidFill>
              <a:latin typeface="Life Savers"/>
              <a:ea typeface="Life Savers"/>
              <a:cs typeface="Life Savers"/>
              <a:sym typeface="Life Savers"/>
            </a:endParaRPr>
          </a:p>
          <a:p>
            <a:pPr marL="742950" lvl="0" indent="-222250" algn="l" rtl="0">
              <a:spcBef>
                <a:spcPts val="0"/>
              </a:spcBef>
              <a:spcAft>
                <a:spcPts val="0"/>
              </a:spcAft>
              <a:buClr>
                <a:schemeClr val="dk1"/>
              </a:buClr>
              <a:buSzPts val="1700"/>
              <a:buFont typeface="Life Savers"/>
              <a:buAutoNum type="alphaUcPeriod"/>
            </a:pPr>
            <a:r>
              <a:rPr lang="en" sz="1700" b="1">
                <a:solidFill>
                  <a:schemeClr val="dk1"/>
                </a:solidFill>
                <a:latin typeface="Life Savers"/>
                <a:ea typeface="Life Savers"/>
                <a:cs typeface="Life Savers"/>
                <a:sym typeface="Life Savers"/>
              </a:rPr>
              <a:t>Attendance: Review your child’s attendance for all courses.</a:t>
            </a:r>
            <a:endParaRPr sz="1700" b="1">
              <a:solidFill>
                <a:schemeClr val="dk1"/>
              </a:solidFill>
              <a:latin typeface="Life Savers"/>
              <a:ea typeface="Life Savers"/>
              <a:cs typeface="Life Savers"/>
              <a:sym typeface="Life Saver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0"/>
          <p:cNvSpPr/>
          <p:nvPr/>
        </p:nvSpPr>
        <p:spPr>
          <a:xfrm>
            <a:off x="0" y="244825"/>
            <a:ext cx="8913473" cy="1022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Navigating Schoology</a:t>
            </a:r>
          </a:p>
        </p:txBody>
      </p:sp>
      <p:sp>
        <p:nvSpPr>
          <p:cNvPr id="187" name="Google Shape;187;p30"/>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0"/>
          <p:cNvSpPr txBox="1"/>
          <p:nvPr/>
        </p:nvSpPr>
        <p:spPr>
          <a:xfrm>
            <a:off x="93600" y="1441575"/>
            <a:ext cx="8991000" cy="305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u="sng">
                <a:solidFill>
                  <a:srgbClr val="16CBEB"/>
                </a:solidFill>
                <a:latin typeface="Life Savers"/>
                <a:ea typeface="Life Savers"/>
                <a:cs typeface="Life Savers"/>
                <a:sym typeface="Life Savers"/>
              </a:rPr>
              <a:t>From the home page, you can quickly view specific information about your child’s Schoology activity:</a:t>
            </a:r>
            <a:endParaRPr sz="800" b="1" u="sng">
              <a:solidFill>
                <a:srgbClr val="16CBEB"/>
              </a:solidFill>
              <a:latin typeface="Life Savers"/>
              <a:ea typeface="Life Savers"/>
              <a:cs typeface="Life Savers"/>
              <a:sym typeface="Life Savers"/>
            </a:endParaRPr>
          </a:p>
          <a:p>
            <a:pPr marL="0" lvl="0" indent="0" algn="l" rtl="0">
              <a:spcBef>
                <a:spcPts val="0"/>
              </a:spcBef>
              <a:spcAft>
                <a:spcPts val="0"/>
              </a:spcAft>
              <a:buNone/>
            </a:pPr>
            <a:endParaRPr sz="1500" b="1" u="sng">
              <a:solidFill>
                <a:srgbClr val="16CBEB"/>
              </a:solidFill>
              <a:latin typeface="Life Savers"/>
              <a:ea typeface="Life Savers"/>
              <a:cs typeface="Life Savers"/>
              <a:sym typeface="Life Savers"/>
            </a:endParaRPr>
          </a:p>
          <a:p>
            <a:pPr marL="0" lvl="0" indent="0" algn="l" rtl="0">
              <a:spcBef>
                <a:spcPts val="0"/>
              </a:spcBef>
              <a:spcAft>
                <a:spcPts val="0"/>
              </a:spcAft>
              <a:buNone/>
            </a:pPr>
            <a:r>
              <a:rPr lang="en" sz="1700" b="1">
                <a:solidFill>
                  <a:schemeClr val="dk1"/>
                </a:solidFill>
                <a:latin typeface="Life Savers"/>
                <a:ea typeface="Life Savers"/>
                <a:cs typeface="Life Savers"/>
                <a:sym typeface="Life Savers"/>
              </a:rPr>
              <a:t>9.  Calendar: Click to view a calendar of past and upcoming events and assignments. To find out more information regarding a particular event, place your cursor over the title. A clue tip displays with the event type (assignment, test/quiz, event), the event's course or group, and the student name. Click the event to display profile information in a pop-up window. </a:t>
            </a:r>
            <a:endParaRPr sz="17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1700" b="1">
              <a:solidFill>
                <a:schemeClr val="dk1"/>
              </a:solidFill>
              <a:latin typeface="Life Savers"/>
              <a:ea typeface="Life Savers"/>
              <a:cs typeface="Life Savers"/>
              <a:sym typeface="Life Savers"/>
            </a:endParaRPr>
          </a:p>
          <a:p>
            <a:pPr marL="0" lvl="0" indent="0" algn="l" rtl="0">
              <a:spcBef>
                <a:spcPts val="0"/>
              </a:spcBef>
              <a:spcAft>
                <a:spcPts val="0"/>
              </a:spcAft>
              <a:buNone/>
            </a:pPr>
            <a:r>
              <a:rPr lang="en" sz="1700" b="1">
                <a:solidFill>
                  <a:schemeClr val="dk1"/>
                </a:solidFill>
                <a:latin typeface="Life Savers"/>
                <a:ea typeface="Life Savers"/>
                <a:cs typeface="Life Savers"/>
                <a:sym typeface="Life Savers"/>
              </a:rPr>
              <a:t>Note: There is no Messages icon in the Child Activity view. Messages to your child are private and are not viewable from a parent account.</a:t>
            </a:r>
            <a:endParaRPr sz="1700" b="1">
              <a:solidFill>
                <a:schemeClr val="dk1"/>
              </a:solidFill>
              <a:latin typeface="Life Savers"/>
              <a:ea typeface="Life Savers"/>
              <a:cs typeface="Life Savers"/>
              <a:sym typeface="Life Saver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p:nvPr/>
        </p:nvSpPr>
        <p:spPr>
          <a:xfrm>
            <a:off x="76200" y="1733125"/>
            <a:ext cx="8978400" cy="242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latin typeface="Life Savers"/>
                <a:ea typeface="Life Savers"/>
                <a:cs typeface="Life Savers"/>
                <a:sym typeface="Life Savers"/>
              </a:rPr>
              <a:t>Teachers use Schoology to post their classroom materials online, provide a safe forum for students to discuss their ideas and collaborate on projects, and to assign and collect homework digitally. It helps students stay organized and it keeps the class connected. </a:t>
            </a:r>
            <a:endParaRPr sz="2100" b="1">
              <a:latin typeface="Life Savers"/>
              <a:ea typeface="Life Savers"/>
              <a:cs typeface="Life Savers"/>
              <a:sym typeface="Life Savers"/>
            </a:endParaRPr>
          </a:p>
        </p:txBody>
      </p:sp>
      <p:sp>
        <p:nvSpPr>
          <p:cNvPr id="61" name="Google Shape;61;p14"/>
          <p:cNvSpPr/>
          <p:nvPr/>
        </p:nvSpPr>
        <p:spPr>
          <a:xfrm>
            <a:off x="0" y="315794"/>
            <a:ext cx="8234128" cy="1008279"/>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What Is Schoology?</a:t>
            </a:r>
          </a:p>
        </p:txBody>
      </p:sp>
      <p:sp>
        <p:nvSpPr>
          <p:cNvPr id="62" name="Google Shape;62;p14"/>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p:nvPr/>
        </p:nvSpPr>
        <p:spPr>
          <a:xfrm>
            <a:off x="76200" y="1733125"/>
            <a:ext cx="8978400" cy="242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A Schoology Parent Account gives you access to: </a:t>
            </a:r>
            <a:endParaRPr sz="2100" b="1">
              <a:solidFill>
                <a:schemeClr val="dk1"/>
              </a:solidFill>
              <a:latin typeface="Life Savers"/>
              <a:ea typeface="Life Savers"/>
              <a:cs typeface="Life Savers"/>
              <a:sym typeface="Life Savers"/>
            </a:endParaRPr>
          </a:p>
          <a:p>
            <a:pPr marL="685800" lvl="0" indent="-361950" algn="l" rtl="0">
              <a:spcBef>
                <a:spcPts val="0"/>
              </a:spcBef>
              <a:spcAft>
                <a:spcPts val="0"/>
              </a:spcAft>
              <a:buClr>
                <a:schemeClr val="dk1"/>
              </a:buClr>
              <a:buSzPts val="2100"/>
              <a:buFont typeface="Life Savers"/>
              <a:buChar char="●"/>
            </a:pPr>
            <a:r>
              <a:rPr lang="en" sz="2100" b="1">
                <a:solidFill>
                  <a:schemeClr val="dk1"/>
                </a:solidFill>
                <a:latin typeface="Life Savers"/>
                <a:ea typeface="Life Savers"/>
                <a:cs typeface="Life Savers"/>
                <a:sym typeface="Life Savers"/>
              </a:rPr>
              <a:t>The classes your child is enrolled in</a:t>
            </a:r>
            <a:endParaRPr sz="2100" b="1">
              <a:solidFill>
                <a:schemeClr val="dk1"/>
              </a:solidFill>
              <a:latin typeface="Life Savers"/>
              <a:ea typeface="Life Savers"/>
              <a:cs typeface="Life Savers"/>
              <a:sym typeface="Life Savers"/>
            </a:endParaRPr>
          </a:p>
          <a:p>
            <a:pPr marL="685800" lvl="0" indent="-361950" algn="l" rtl="0">
              <a:spcBef>
                <a:spcPts val="0"/>
              </a:spcBef>
              <a:spcAft>
                <a:spcPts val="0"/>
              </a:spcAft>
              <a:buClr>
                <a:schemeClr val="dk1"/>
              </a:buClr>
              <a:buSzPts val="2100"/>
              <a:buFont typeface="Life Savers"/>
              <a:buChar char="●"/>
            </a:pPr>
            <a:r>
              <a:rPr lang="en" sz="2100" b="1">
                <a:solidFill>
                  <a:schemeClr val="dk1"/>
                </a:solidFill>
                <a:latin typeface="Life Savers"/>
                <a:ea typeface="Life Savers"/>
                <a:cs typeface="Life Savers"/>
                <a:sym typeface="Life Savers"/>
              </a:rPr>
              <a:t>Your child’s upcoming assignments</a:t>
            </a:r>
            <a:endParaRPr sz="2100" b="1">
              <a:solidFill>
                <a:schemeClr val="dk1"/>
              </a:solidFill>
              <a:latin typeface="Life Savers"/>
              <a:ea typeface="Life Savers"/>
              <a:cs typeface="Life Savers"/>
              <a:sym typeface="Life Savers"/>
            </a:endParaRPr>
          </a:p>
          <a:p>
            <a:pPr marL="685800" lvl="0" indent="-361950" algn="l" rtl="0">
              <a:spcBef>
                <a:spcPts val="0"/>
              </a:spcBef>
              <a:spcAft>
                <a:spcPts val="0"/>
              </a:spcAft>
              <a:buClr>
                <a:schemeClr val="dk1"/>
              </a:buClr>
              <a:buSzPts val="2100"/>
              <a:buFont typeface="Life Savers"/>
              <a:buChar char="●"/>
            </a:pPr>
            <a:r>
              <a:rPr lang="en" sz="2100" b="1">
                <a:solidFill>
                  <a:schemeClr val="dk1"/>
                </a:solidFill>
                <a:latin typeface="Life Savers"/>
                <a:ea typeface="Life Savers"/>
                <a:cs typeface="Life Savers"/>
                <a:sym typeface="Life Savers"/>
              </a:rPr>
              <a:t>School and class announcements</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Schoology makes it easy for parents to stay involved in their children’s education.</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solidFill>
                <a:schemeClr val="dk1"/>
              </a:solidFill>
              <a:latin typeface="Life Savers"/>
              <a:ea typeface="Life Savers"/>
              <a:cs typeface="Life Savers"/>
              <a:sym typeface="Life Savers"/>
            </a:endParaRPr>
          </a:p>
        </p:txBody>
      </p:sp>
      <p:sp>
        <p:nvSpPr>
          <p:cNvPr id="68" name="Google Shape;68;p15"/>
          <p:cNvSpPr/>
          <p:nvPr/>
        </p:nvSpPr>
        <p:spPr>
          <a:xfrm>
            <a:off x="0" y="315800"/>
            <a:ext cx="8978398" cy="941774"/>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Schoology: Parent Account</a:t>
            </a:r>
          </a:p>
        </p:txBody>
      </p:sp>
      <p:sp>
        <p:nvSpPr>
          <p:cNvPr id="69" name="Google Shape;69;p15"/>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p:nvPr/>
        </p:nvSpPr>
        <p:spPr>
          <a:xfrm>
            <a:off x="76200" y="1733125"/>
            <a:ext cx="8978400" cy="290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Having a Parent account in Schoology is actually like having two accounts: </a:t>
            </a:r>
            <a:endParaRPr sz="2100" b="1">
              <a:solidFill>
                <a:schemeClr val="dk1"/>
              </a:solidFill>
              <a:latin typeface="Life Savers"/>
              <a:ea typeface="Life Savers"/>
              <a:cs typeface="Life Savers"/>
              <a:sym typeface="Life Savers"/>
            </a:endParaRPr>
          </a:p>
          <a:p>
            <a:pPr marL="457200" lvl="0" indent="-361950" algn="l" rtl="0">
              <a:spcBef>
                <a:spcPts val="0"/>
              </a:spcBef>
              <a:spcAft>
                <a:spcPts val="0"/>
              </a:spcAft>
              <a:buClr>
                <a:schemeClr val="dk1"/>
              </a:buClr>
              <a:buSzPts val="2100"/>
              <a:buFont typeface="Life Savers"/>
              <a:buAutoNum type="arabicPeriod"/>
            </a:pPr>
            <a:r>
              <a:rPr lang="en" sz="2100" b="1">
                <a:solidFill>
                  <a:schemeClr val="dk1"/>
                </a:solidFill>
                <a:latin typeface="Life Savers"/>
                <a:ea typeface="Life Savers"/>
                <a:cs typeface="Life Savers"/>
                <a:sym typeface="Life Savers"/>
              </a:rPr>
              <a:t>Your personal account, with your own name and information.</a:t>
            </a:r>
            <a:endParaRPr sz="2100" b="1">
              <a:solidFill>
                <a:schemeClr val="dk1"/>
              </a:solidFill>
              <a:latin typeface="Life Savers"/>
              <a:ea typeface="Life Savers"/>
              <a:cs typeface="Life Savers"/>
              <a:sym typeface="Life Savers"/>
            </a:endParaRPr>
          </a:p>
          <a:p>
            <a:pPr marL="457200" lvl="0" indent="-361950" algn="l" rtl="0">
              <a:spcBef>
                <a:spcPts val="0"/>
              </a:spcBef>
              <a:spcAft>
                <a:spcPts val="0"/>
              </a:spcAft>
              <a:buClr>
                <a:schemeClr val="dk1"/>
              </a:buClr>
              <a:buSzPts val="2100"/>
              <a:buFont typeface="Life Savers"/>
              <a:buAutoNum type="arabicPeriod"/>
            </a:pPr>
            <a:r>
              <a:rPr lang="en" sz="2100" b="1">
                <a:solidFill>
                  <a:schemeClr val="dk1"/>
                </a:solidFill>
                <a:latin typeface="Life Savers"/>
                <a:ea typeface="Life Savers"/>
                <a:cs typeface="Life Savers"/>
                <a:sym typeface="Life Savers"/>
              </a:rPr>
              <a:t>Your Child Activity view. From here, you can view Schoology from your child’s perspective, and see what he or she sees, and receive updates about his or her activity.</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The first time you log into Schoology, you may want to set up some of your account settings to make sure you get the most out of Schoology. </a:t>
            </a:r>
            <a:endParaRPr sz="2100" b="1">
              <a:solidFill>
                <a:schemeClr val="dk1"/>
              </a:solidFill>
              <a:latin typeface="Life Savers"/>
              <a:ea typeface="Life Savers"/>
              <a:cs typeface="Life Savers"/>
              <a:sym typeface="Life Savers"/>
            </a:endParaRPr>
          </a:p>
        </p:txBody>
      </p:sp>
      <p:sp>
        <p:nvSpPr>
          <p:cNvPr id="75" name="Google Shape;75;p16"/>
          <p:cNvSpPr/>
          <p:nvPr/>
        </p:nvSpPr>
        <p:spPr>
          <a:xfrm>
            <a:off x="0" y="210675"/>
            <a:ext cx="8704199" cy="1046901"/>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Setting Up Your Account</a:t>
            </a:r>
          </a:p>
        </p:txBody>
      </p:sp>
      <p:sp>
        <p:nvSpPr>
          <p:cNvPr id="76" name="Google Shape;76;p16"/>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6"/>
          <p:cNvSpPr txBox="1"/>
          <p:nvPr/>
        </p:nvSpPr>
        <p:spPr>
          <a:xfrm>
            <a:off x="6553475" y="4773825"/>
            <a:ext cx="2526300" cy="307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Merriweather"/>
                <a:ea typeface="Merriweather"/>
                <a:cs typeface="Merriweather"/>
                <a:sym typeface="Merriweather"/>
              </a:rPr>
              <a:t>Continued on next slide</a:t>
            </a:r>
            <a:endParaRPr sz="1500" b="1">
              <a:latin typeface="Merriweather"/>
              <a:ea typeface="Merriweather"/>
              <a:cs typeface="Merriweather"/>
              <a:sym typeface="Merriweathe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p:nvPr/>
        </p:nvSpPr>
        <p:spPr>
          <a:xfrm>
            <a:off x="76200" y="1733125"/>
            <a:ext cx="5908500" cy="180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Start by clicking on the arrow in the upper-right corner (next to your name) and then select your child’s name to switch into his or her account. The check mark in this drop-down menu indicates which account you are currently in.</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solidFill>
                <a:schemeClr val="dk1"/>
              </a:solidFill>
              <a:latin typeface="Life Savers"/>
              <a:ea typeface="Life Savers"/>
              <a:cs typeface="Life Savers"/>
              <a:sym typeface="Life Savers"/>
            </a:endParaRPr>
          </a:p>
        </p:txBody>
      </p:sp>
      <p:sp>
        <p:nvSpPr>
          <p:cNvPr id="83" name="Google Shape;83;p17"/>
          <p:cNvSpPr/>
          <p:nvPr/>
        </p:nvSpPr>
        <p:spPr>
          <a:xfrm>
            <a:off x="0" y="210675"/>
            <a:ext cx="8704199" cy="1046901"/>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Setting Up Your Account</a:t>
            </a:r>
          </a:p>
        </p:txBody>
      </p:sp>
      <p:sp>
        <p:nvSpPr>
          <p:cNvPr id="84" name="Google Shape;84;p17"/>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5" name="Google Shape;85;p17"/>
          <p:cNvPicPr preferRelativeResize="0"/>
          <p:nvPr/>
        </p:nvPicPr>
        <p:blipFill>
          <a:blip r:embed="rId3">
            <a:alphaModFix/>
          </a:blip>
          <a:stretch>
            <a:fillRect/>
          </a:stretch>
        </p:blipFill>
        <p:spPr>
          <a:xfrm>
            <a:off x="6179325" y="1314475"/>
            <a:ext cx="1915750" cy="37159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p:nvPr/>
        </p:nvSpPr>
        <p:spPr>
          <a:xfrm>
            <a:off x="76200" y="1580725"/>
            <a:ext cx="8821500" cy="343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To set up your notifications: Click Settings from the drop-down menu in the upper right hand corner. From the account settings area, click into the Notifications tab. </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solidFill>
                <a:schemeClr val="dk1"/>
              </a:solidFill>
              <a:latin typeface="Life Savers"/>
              <a:ea typeface="Life Savers"/>
              <a:cs typeface="Life Savers"/>
              <a:sym typeface="Life Savers"/>
            </a:endParaRPr>
          </a:p>
          <a:p>
            <a:pPr marL="457200" lvl="0" indent="-361950" algn="l" rtl="0">
              <a:spcBef>
                <a:spcPts val="0"/>
              </a:spcBef>
              <a:spcAft>
                <a:spcPts val="0"/>
              </a:spcAft>
              <a:buClr>
                <a:schemeClr val="dk1"/>
              </a:buClr>
              <a:buSzPts val="2100"/>
              <a:buFont typeface="Life Savers"/>
              <a:buChar char="●"/>
            </a:pPr>
            <a:r>
              <a:rPr lang="en" sz="2100" b="1">
                <a:solidFill>
                  <a:schemeClr val="dk1"/>
                </a:solidFill>
                <a:latin typeface="Life Savers"/>
                <a:ea typeface="Life Savers"/>
                <a:cs typeface="Life Savers"/>
                <a:sym typeface="Life Savers"/>
              </a:rPr>
              <a:t>Follow these steps in your own account to configure your own settings. </a:t>
            </a:r>
            <a:endParaRPr sz="2100" b="1">
              <a:solidFill>
                <a:schemeClr val="dk1"/>
              </a:solidFill>
              <a:latin typeface="Life Savers"/>
              <a:ea typeface="Life Savers"/>
              <a:cs typeface="Life Savers"/>
              <a:sym typeface="Life Savers"/>
            </a:endParaRPr>
          </a:p>
          <a:p>
            <a:pPr marL="457200" lvl="0" indent="-361950" algn="l" rtl="0">
              <a:spcBef>
                <a:spcPts val="0"/>
              </a:spcBef>
              <a:spcAft>
                <a:spcPts val="0"/>
              </a:spcAft>
              <a:buClr>
                <a:schemeClr val="dk1"/>
              </a:buClr>
              <a:buSzPts val="2100"/>
              <a:buFont typeface="Life Savers"/>
              <a:buChar char="●"/>
            </a:pPr>
            <a:r>
              <a:rPr lang="en" sz="2100" b="1">
                <a:solidFill>
                  <a:schemeClr val="dk1"/>
                </a:solidFill>
                <a:latin typeface="Life Savers"/>
                <a:ea typeface="Life Savers"/>
                <a:cs typeface="Life Savers"/>
                <a:sym typeface="Life Savers"/>
              </a:rPr>
              <a:t>Follow these steps in your child view to control how Schoology contacts you about your child’s school activities. </a:t>
            </a:r>
            <a:endParaRPr sz="2100" b="1">
              <a:solidFill>
                <a:schemeClr val="dk1"/>
              </a:solidFill>
              <a:latin typeface="Life Savers"/>
              <a:ea typeface="Life Savers"/>
              <a:cs typeface="Life Savers"/>
              <a:sym typeface="Life Savers"/>
            </a:endParaRPr>
          </a:p>
        </p:txBody>
      </p:sp>
      <p:sp>
        <p:nvSpPr>
          <p:cNvPr id="91" name="Google Shape;91;p18"/>
          <p:cNvSpPr/>
          <p:nvPr/>
        </p:nvSpPr>
        <p:spPr>
          <a:xfrm>
            <a:off x="0" y="210675"/>
            <a:ext cx="5677273" cy="86725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Notifications</a:t>
            </a:r>
          </a:p>
        </p:txBody>
      </p:sp>
      <p:sp>
        <p:nvSpPr>
          <p:cNvPr id="92" name="Google Shape;92;p18"/>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p:nvPr/>
        </p:nvSpPr>
        <p:spPr>
          <a:xfrm>
            <a:off x="76200" y="1656925"/>
            <a:ext cx="4554000" cy="115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chemeClr val="dk1"/>
                </a:solidFill>
                <a:latin typeface="Life Savers"/>
                <a:ea typeface="Life Savers"/>
                <a:cs typeface="Life Savers"/>
                <a:sym typeface="Life Savers"/>
              </a:rPr>
              <a:t>The Schoology Parent Email Digest is a brief summary of your child’s activities delivered right to your inbox. Here, you can opt to receive it on a daily or weekly basis. </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solidFill>
                <a:schemeClr val="dk1"/>
              </a:solidFill>
              <a:latin typeface="Life Savers"/>
              <a:ea typeface="Life Savers"/>
              <a:cs typeface="Life Savers"/>
              <a:sym typeface="Life Savers"/>
            </a:endParaRPr>
          </a:p>
        </p:txBody>
      </p:sp>
      <p:sp>
        <p:nvSpPr>
          <p:cNvPr id="98" name="Google Shape;98;p19"/>
          <p:cNvSpPr/>
          <p:nvPr/>
        </p:nvSpPr>
        <p:spPr>
          <a:xfrm>
            <a:off x="0" y="404125"/>
            <a:ext cx="8977287" cy="849349"/>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Setting Up Your Parent Email Digest</a:t>
            </a:r>
          </a:p>
        </p:txBody>
      </p:sp>
      <p:sp>
        <p:nvSpPr>
          <p:cNvPr id="99" name="Google Shape;99;p19"/>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0" name="Google Shape;100;p19"/>
          <p:cNvPicPr preferRelativeResize="0"/>
          <p:nvPr/>
        </p:nvPicPr>
        <p:blipFill>
          <a:blip r:embed="rId3">
            <a:alphaModFix/>
          </a:blip>
          <a:stretch>
            <a:fillRect/>
          </a:stretch>
        </p:blipFill>
        <p:spPr>
          <a:xfrm>
            <a:off x="4794150" y="1694400"/>
            <a:ext cx="4183126" cy="2597025"/>
          </a:xfrm>
          <a:prstGeom prst="rect">
            <a:avLst/>
          </a:prstGeom>
          <a:noFill/>
          <a:ln>
            <a:noFill/>
          </a:ln>
        </p:spPr>
      </p:pic>
      <p:sp>
        <p:nvSpPr>
          <p:cNvPr id="101" name="Google Shape;101;p19"/>
          <p:cNvSpPr txBox="1"/>
          <p:nvPr/>
        </p:nvSpPr>
        <p:spPr>
          <a:xfrm>
            <a:off x="6553475" y="4773825"/>
            <a:ext cx="2526300" cy="307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latin typeface="Merriweather"/>
                <a:ea typeface="Merriweather"/>
                <a:cs typeface="Merriweather"/>
                <a:sym typeface="Merriweather"/>
              </a:rPr>
              <a:t>Continued on next slide</a:t>
            </a:r>
            <a:endParaRPr sz="1500" b="1">
              <a:latin typeface="Merriweather"/>
              <a:ea typeface="Merriweather"/>
              <a:cs typeface="Merriweather"/>
              <a:sym typeface="Merriweathe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p:nvPr/>
        </p:nvSpPr>
        <p:spPr>
          <a:xfrm>
            <a:off x="0" y="404125"/>
            <a:ext cx="8977287" cy="849349"/>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Setting Up Your Parent Email Digest</a:t>
            </a:r>
          </a:p>
        </p:txBody>
      </p:sp>
      <p:sp>
        <p:nvSpPr>
          <p:cNvPr id="107" name="Google Shape;107;p20"/>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0"/>
          <p:cNvSpPr txBox="1"/>
          <p:nvPr/>
        </p:nvSpPr>
        <p:spPr>
          <a:xfrm>
            <a:off x="192375" y="1706925"/>
            <a:ext cx="55881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latin typeface="Life Savers"/>
                <a:ea typeface="Life Savers"/>
                <a:cs typeface="Life Savers"/>
                <a:sym typeface="Life Savers"/>
              </a:rPr>
              <a:t>A Parent Email Digest contains information such as courses your child is enrolled in and grade and attendance information, as well as overdue and upcoming assignments. </a:t>
            </a:r>
            <a:endParaRPr sz="2100" b="1">
              <a:latin typeface="Life Savers"/>
              <a:ea typeface="Life Savers"/>
              <a:cs typeface="Life Savers"/>
              <a:sym typeface="Life Savers"/>
            </a:endParaRPr>
          </a:p>
          <a:p>
            <a:pPr marL="0" lvl="0" indent="0" algn="l" rtl="0">
              <a:spcBef>
                <a:spcPts val="0"/>
              </a:spcBef>
              <a:spcAft>
                <a:spcPts val="0"/>
              </a:spcAft>
              <a:buNone/>
            </a:pPr>
            <a:endParaRPr sz="2100" b="1">
              <a:latin typeface="Life Savers"/>
              <a:ea typeface="Life Savers"/>
              <a:cs typeface="Life Savers"/>
              <a:sym typeface="Life Savers"/>
            </a:endParaRPr>
          </a:p>
          <a:p>
            <a:pPr marL="0" lvl="0" indent="0" algn="l" rtl="0">
              <a:spcBef>
                <a:spcPts val="0"/>
              </a:spcBef>
              <a:spcAft>
                <a:spcPts val="0"/>
              </a:spcAft>
              <a:buNone/>
            </a:pPr>
            <a:r>
              <a:rPr lang="en" sz="2100" b="1">
                <a:latin typeface="Life Savers"/>
                <a:ea typeface="Life Savers"/>
                <a:cs typeface="Life Savers"/>
                <a:sym typeface="Life Savers"/>
              </a:rPr>
              <a:t>Depending on the settings configured by your child’s teachers and school administrators, an example of a Parent Email Digest might look like this:</a:t>
            </a:r>
            <a:endParaRPr sz="2100" b="1">
              <a:latin typeface="Life Savers"/>
              <a:ea typeface="Life Savers"/>
              <a:cs typeface="Life Savers"/>
              <a:sym typeface="Life Savers"/>
            </a:endParaRPr>
          </a:p>
        </p:txBody>
      </p:sp>
      <p:pic>
        <p:nvPicPr>
          <p:cNvPr id="109" name="Google Shape;109;p20"/>
          <p:cNvPicPr preferRelativeResize="0"/>
          <p:nvPr/>
        </p:nvPicPr>
        <p:blipFill>
          <a:blip r:embed="rId3">
            <a:alphaModFix/>
          </a:blip>
          <a:stretch>
            <a:fillRect/>
          </a:stretch>
        </p:blipFill>
        <p:spPr>
          <a:xfrm>
            <a:off x="6250975" y="1314475"/>
            <a:ext cx="2643096" cy="3738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p:nvPr/>
        </p:nvSpPr>
        <p:spPr>
          <a:xfrm>
            <a:off x="0" y="347225"/>
            <a:ext cx="8692811" cy="735900"/>
          </a:xfrm>
          <a:prstGeom prst="rect">
            <a:avLst/>
          </a:prstGeom>
        </p:spPr>
        <p:txBody>
          <a:bodyPr>
            <a:prstTxWarp prst="textPlain">
              <a:avLst/>
            </a:prstTxWarp>
          </a:bodyPr>
          <a:lstStyle/>
          <a:p>
            <a:pPr lvl="0" algn="ctr"/>
            <a:r>
              <a:rPr b="1" i="0">
                <a:ln w="19050" cap="flat" cmpd="sng">
                  <a:solidFill>
                    <a:srgbClr val="000000"/>
                  </a:solidFill>
                  <a:prstDash val="solid"/>
                  <a:round/>
                  <a:headEnd type="none" w="sm" len="sm"/>
                  <a:tailEnd type="none" w="sm" len="sm"/>
                </a:ln>
                <a:solidFill>
                  <a:srgbClr val="16CBEB"/>
                </a:solidFill>
                <a:latin typeface="Life Savers"/>
              </a:rPr>
              <a:t>Overdue Submissions Email</a:t>
            </a:r>
          </a:p>
        </p:txBody>
      </p:sp>
      <p:sp>
        <p:nvSpPr>
          <p:cNvPr id="115" name="Google Shape;115;p21"/>
          <p:cNvSpPr/>
          <p:nvPr/>
        </p:nvSpPr>
        <p:spPr>
          <a:xfrm>
            <a:off x="10400" y="1314475"/>
            <a:ext cx="5974200" cy="1821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1"/>
          <p:cNvSpPr txBox="1"/>
          <p:nvPr/>
        </p:nvSpPr>
        <p:spPr>
          <a:xfrm>
            <a:off x="116175" y="1630725"/>
            <a:ext cx="8853300" cy="96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100" b="1">
                <a:solidFill>
                  <a:schemeClr val="dk1"/>
                </a:solidFill>
                <a:latin typeface="Life Savers"/>
                <a:ea typeface="Life Savers"/>
                <a:cs typeface="Life Savers"/>
                <a:sym typeface="Life Savers"/>
              </a:rPr>
              <a:t>In addition to the Parent Email Digest email, you can opt to receive additional email notifications when your child has an overdue assignment:</a:t>
            </a:r>
            <a:endParaRPr sz="2100" b="1">
              <a:solidFill>
                <a:schemeClr val="dk1"/>
              </a:solidFill>
              <a:latin typeface="Life Savers"/>
              <a:ea typeface="Life Savers"/>
              <a:cs typeface="Life Savers"/>
              <a:sym typeface="Life Savers"/>
            </a:endParaRPr>
          </a:p>
          <a:p>
            <a:pPr marL="0" lvl="0" indent="0" algn="l" rtl="0">
              <a:spcBef>
                <a:spcPts val="0"/>
              </a:spcBef>
              <a:spcAft>
                <a:spcPts val="0"/>
              </a:spcAft>
              <a:buNone/>
            </a:pPr>
            <a:endParaRPr sz="2100" b="1">
              <a:latin typeface="Life Savers"/>
              <a:ea typeface="Life Savers"/>
              <a:cs typeface="Life Savers"/>
              <a:sym typeface="Life Savers"/>
            </a:endParaRPr>
          </a:p>
        </p:txBody>
      </p:sp>
      <p:pic>
        <p:nvPicPr>
          <p:cNvPr id="117" name="Google Shape;117;p21"/>
          <p:cNvPicPr preferRelativeResize="0"/>
          <p:nvPr/>
        </p:nvPicPr>
        <p:blipFill>
          <a:blip r:embed="rId3">
            <a:alphaModFix/>
          </a:blip>
          <a:stretch>
            <a:fillRect/>
          </a:stretch>
        </p:blipFill>
        <p:spPr>
          <a:xfrm>
            <a:off x="420975" y="2451050"/>
            <a:ext cx="6194687" cy="1716600"/>
          </a:xfrm>
          <a:prstGeom prst="rect">
            <a:avLst/>
          </a:prstGeom>
          <a:noFill/>
          <a:ln>
            <a:noFill/>
          </a:ln>
        </p:spPr>
      </p:pic>
      <p:sp>
        <p:nvSpPr>
          <p:cNvPr id="118" name="Google Shape;118;p21"/>
          <p:cNvSpPr txBox="1"/>
          <p:nvPr/>
        </p:nvSpPr>
        <p:spPr>
          <a:xfrm>
            <a:off x="10400" y="4167650"/>
            <a:ext cx="9023700" cy="85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latin typeface="Life Savers"/>
                <a:ea typeface="Life Savers"/>
                <a:cs typeface="Life Savers"/>
                <a:sym typeface="Life Savers"/>
              </a:rPr>
              <a:t>Once you have configured your Parent Email Digest and Overdue Submissions Email settings, click Save Changes.</a:t>
            </a:r>
            <a:endParaRPr sz="2100" b="1">
              <a:latin typeface="Life Savers"/>
              <a:ea typeface="Life Savers"/>
              <a:cs typeface="Life Savers"/>
              <a:sym typeface="Life Saver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1295</Words>
  <Application>Microsoft Macintosh PowerPoint</Application>
  <PresentationFormat>On-screen Show (16:9)</PresentationFormat>
  <Paragraphs>86</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Life Savers</vt:lpstr>
      <vt:lpstr>Shadows Into Light Two</vt:lpstr>
      <vt:lpstr>Merriweather</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Tara Haddad</cp:lastModifiedBy>
  <cp:revision>1</cp:revision>
  <dcterms:modified xsi:type="dcterms:W3CDTF">2020-09-05T18:43:30Z</dcterms:modified>
</cp:coreProperties>
</file>