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8"/>
  </p:notesMasterIdLst>
  <p:sldIdLst>
    <p:sldId id="256" r:id="rId2"/>
    <p:sldId id="279" r:id="rId3"/>
    <p:sldId id="258" r:id="rId4"/>
    <p:sldId id="280" r:id="rId5"/>
    <p:sldId id="257" r:id="rId6"/>
    <p:sldId id="259" r:id="rId7"/>
    <p:sldId id="260" r:id="rId8"/>
    <p:sldId id="261" r:id="rId9"/>
    <p:sldId id="262" r:id="rId10"/>
    <p:sldId id="263" r:id="rId11"/>
    <p:sldId id="264" r:id="rId12"/>
    <p:sldId id="265" r:id="rId13"/>
    <p:sldId id="266" r:id="rId14"/>
    <p:sldId id="267" r:id="rId15"/>
    <p:sldId id="281" r:id="rId16"/>
    <p:sldId id="268" r:id="rId17"/>
    <p:sldId id="269" r:id="rId18"/>
    <p:sldId id="270" r:id="rId19"/>
    <p:sldId id="271" r:id="rId20"/>
    <p:sldId id="272" r:id="rId21"/>
    <p:sldId id="273" r:id="rId22"/>
    <p:sldId id="274" r:id="rId23"/>
    <p:sldId id="275" r:id="rId24"/>
    <p:sldId id="276" r:id="rId25"/>
    <p:sldId id="277" r:id="rId26"/>
    <p:sldId id="278" r:id="rId2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snapToObjects="1">
      <p:cViewPr varScale="1">
        <p:scale>
          <a:sx n="120" d="100"/>
          <a:sy n="120" d="100"/>
        </p:scale>
        <p:origin x="-104" y="-264"/>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54116997"/>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7" name="Shape 11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0" name="Shape 14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6" name="Shape 14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2" name="Shape 1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8" name="Shape 1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3" name="Shape 16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9" name="Shape 1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5" name="Shape 17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1" name="Shape 1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solidFill>
            <a:srgbClr val="FFFFFF"/>
          </a:solidFill>
          <a:ln>
            <a:miter lim="800000"/>
          </a:ln>
        </p:spPr>
      </p:sp>
      <p:sp>
        <p:nvSpPr>
          <p:cNvPr id="25602" name="Rectangle 3"/>
          <p:cNvSpPr>
            <a:spLocks noChangeArrowheads="1"/>
          </p:cNvSpPr>
          <p:nvPr>
            <p:ph type="body" idx="1"/>
          </p:nvPr>
        </p:nvSpPr>
        <p:spPr>
          <a:solidFill>
            <a:srgbClr val="FFFFFF"/>
          </a:solidFill>
          <a:ln>
            <a:solidFill>
              <a:srgbClr val="000000"/>
            </a:solidFill>
            <a:miter lim="800000"/>
            <a:headEnd/>
            <a:tailEnd/>
          </a:ln>
        </p:spPr>
        <p:txBody>
          <a:bodyPr lIns="91437" tIns="45719" rIns="91437" bIns="45719"/>
          <a:lstStyle/>
          <a:p>
            <a:r>
              <a:rPr lang="en-US">
                <a:ea typeface="ＭＳ Ｐゴシック" charset="0"/>
              </a:rPr>
              <a:t>Wyatt</a:t>
            </a:r>
          </a:p>
          <a:p>
            <a:r>
              <a:rPr lang="en-US">
                <a:ea typeface="ＭＳ Ｐゴシック" charset="0"/>
              </a:rPr>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“Learning-Focused Conversations” &amp; “Talk about Teaching” and “Calibration - Scripting observations and comparing ranking using the Danielson Rubric. </a:t>
            </a:r>
          </a:p>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599" cy="2052599"/>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599"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599"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599"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304800" y="4683919"/>
            <a:ext cx="2286000" cy="357188"/>
          </a:xfrm>
          <a:prstGeom prst="rect">
            <a:avLst/>
          </a:prstGeom>
          <a:ln/>
        </p:spPr>
        <p:txBody>
          <a:bodyPr/>
          <a:lstStyle>
            <a:lvl1pPr>
              <a:defRPr/>
            </a:lvl1pPr>
          </a:lstStyle>
          <a:p>
            <a:pPr>
              <a:defRPr/>
            </a:pPr>
            <a:fld id="{C00876F2-7D5F-FB49-BB49-474A7DFEC4BB}" type="datetimeFigureOut">
              <a:rPr lang="en-US"/>
              <a:pPr>
                <a:defRPr/>
              </a:pPr>
              <a:t>5/10/16</a:t>
            </a:fld>
            <a:endParaRPr lang="en-US"/>
          </a:p>
        </p:txBody>
      </p:sp>
      <p:sp>
        <p:nvSpPr>
          <p:cNvPr id="5" name="Rectangle 5"/>
          <p:cNvSpPr>
            <a:spLocks noGrp="1" noChangeArrowheads="1"/>
          </p:cNvSpPr>
          <p:nvPr>
            <p:ph type="ftr" sz="quarter" idx="11"/>
          </p:nvPr>
        </p:nvSpPr>
        <p:spPr>
          <a:xfrm>
            <a:off x="3124200" y="4683919"/>
            <a:ext cx="2895600" cy="357188"/>
          </a:xfrm>
          <a:prstGeom prst="rect">
            <a:avLst/>
          </a:prstGeom>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38E7454-C45C-F149-8854-076DA68AD071}" type="slidenum">
              <a:rPr lang="en-US"/>
              <a:pPr>
                <a:defRPr/>
              </a:pPr>
              <a:t>‹#›</a:t>
            </a:fld>
            <a:endParaRPr lang="en-US"/>
          </a:p>
        </p:txBody>
      </p:sp>
    </p:spTree>
    <p:extLst>
      <p:ext uri="{BB962C8B-B14F-4D97-AF65-F5344CB8AC3E}">
        <p14:creationId xmlns:p14="http://schemas.microsoft.com/office/powerpoint/2010/main" val="4067488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599"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599"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899"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899"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7999" cy="755699"/>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7999"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499"/>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199"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199"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099"/>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E599"/>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4.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5.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hyperlink" Target="https://www.youtube.com/watch?v=lbdWD_uZZN0&amp;safe=active"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image" Target="../media/image7.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1.xml"/><Relationship Id="rId3"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login.teachscape.com/web/%23/focu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0" y="87600"/>
            <a:ext cx="8520600" cy="3641700"/>
          </a:xfrm>
          <a:prstGeom prst="rect">
            <a:avLst/>
          </a:prstGeom>
        </p:spPr>
        <p:txBody>
          <a:bodyPr lIns="91425" tIns="91425" rIns="91425" bIns="91425" anchor="b" anchorCtr="0">
            <a:noAutofit/>
          </a:bodyPr>
          <a:lstStyle/>
          <a:p>
            <a:pPr lvl="0" rtl="0">
              <a:spcBef>
                <a:spcPts val="0"/>
              </a:spcBef>
              <a:buNone/>
            </a:pPr>
            <a:endParaRPr>
              <a:latin typeface="Cambria"/>
              <a:ea typeface="Cambria"/>
              <a:cs typeface="Cambria"/>
              <a:sym typeface="Cambria"/>
            </a:endParaRPr>
          </a:p>
          <a:p>
            <a:pPr lvl="0" rtl="0">
              <a:spcBef>
                <a:spcPts val="0"/>
              </a:spcBef>
              <a:buNone/>
            </a:pPr>
            <a:endParaRPr>
              <a:latin typeface="Cambria"/>
              <a:ea typeface="Cambria"/>
              <a:cs typeface="Cambria"/>
              <a:sym typeface="Cambria"/>
            </a:endParaRPr>
          </a:p>
          <a:p>
            <a:pPr lvl="0">
              <a:spcBef>
                <a:spcPts val="0"/>
              </a:spcBef>
              <a:buNone/>
            </a:pPr>
            <a:endParaRPr>
              <a:latin typeface="Cambria"/>
              <a:ea typeface="Cambria"/>
              <a:cs typeface="Cambria"/>
              <a:sym typeface="Cambria"/>
            </a:endParaRPr>
          </a:p>
        </p:txBody>
      </p:sp>
      <p:sp>
        <p:nvSpPr>
          <p:cNvPr id="55" name="Shape 55"/>
          <p:cNvSpPr txBox="1">
            <a:spLocks noGrp="1"/>
          </p:cNvSpPr>
          <p:nvPr>
            <p:ph type="subTitle" idx="1"/>
          </p:nvPr>
        </p:nvSpPr>
        <p:spPr>
          <a:xfrm>
            <a:off x="62575" y="3629225"/>
            <a:ext cx="9081300" cy="1514400"/>
          </a:xfrm>
          <a:prstGeom prst="rect">
            <a:avLst/>
          </a:prstGeom>
        </p:spPr>
        <p:txBody>
          <a:bodyPr lIns="91425" tIns="91425" rIns="91425" bIns="91425" anchor="t" anchorCtr="0">
            <a:noAutofit/>
          </a:bodyPr>
          <a:lstStyle/>
          <a:p>
            <a:pPr lvl="0">
              <a:spcBef>
                <a:spcPts val="0"/>
              </a:spcBef>
              <a:buNone/>
            </a:pPr>
            <a:r>
              <a:rPr lang="en" sz="2400">
                <a:latin typeface="Cambria"/>
                <a:ea typeface="Cambria"/>
                <a:cs typeface="Cambria"/>
                <a:sym typeface="Cambria"/>
              </a:rPr>
              <a:t>Presentation by: </a:t>
            </a:r>
          </a:p>
          <a:p>
            <a:pPr lvl="0" rtl="0">
              <a:spcBef>
                <a:spcPts val="0"/>
              </a:spcBef>
              <a:buNone/>
            </a:pPr>
            <a:r>
              <a:rPr lang="en" sz="2400">
                <a:latin typeface="Cambria"/>
                <a:ea typeface="Cambria"/>
                <a:cs typeface="Cambria"/>
                <a:sym typeface="Cambria"/>
              </a:rPr>
              <a:t>Glenn Maleyko, Superintendent, Ph.D </a:t>
            </a:r>
          </a:p>
          <a:p>
            <a:pPr lvl="0" rtl="0">
              <a:spcBef>
                <a:spcPts val="0"/>
              </a:spcBef>
              <a:buNone/>
            </a:pPr>
            <a:r>
              <a:rPr lang="en" sz="2400">
                <a:latin typeface="Cambria"/>
                <a:ea typeface="Cambria"/>
                <a:cs typeface="Cambria"/>
                <a:sym typeface="Cambria"/>
              </a:rPr>
              <a:t>Maysam Alie-Bazzi, </a:t>
            </a:r>
            <a:r>
              <a:rPr lang="en" sz="2200">
                <a:latin typeface="Cambria"/>
                <a:ea typeface="Cambria"/>
                <a:cs typeface="Cambria"/>
                <a:sym typeface="Cambria"/>
              </a:rPr>
              <a:t>Executive Director of Staff and Student Services </a:t>
            </a:r>
          </a:p>
          <a:p>
            <a:pPr lvl="0" rtl="0">
              <a:spcBef>
                <a:spcPts val="0"/>
              </a:spcBef>
              <a:buNone/>
            </a:pPr>
            <a:r>
              <a:rPr lang="en" sz="2400">
                <a:latin typeface="Cambria"/>
                <a:ea typeface="Cambria"/>
                <a:cs typeface="Cambria"/>
                <a:sym typeface="Cambria"/>
              </a:rPr>
              <a:t>Christine Sipperly, </a:t>
            </a:r>
            <a:r>
              <a:rPr lang="en" sz="2200">
                <a:latin typeface="Cambria"/>
                <a:ea typeface="Cambria"/>
                <a:cs typeface="Cambria"/>
                <a:sym typeface="Cambria"/>
              </a:rPr>
              <a:t>President of the Dearborn Federation of Teachers</a:t>
            </a:r>
            <a:r>
              <a:rPr lang="en" sz="2400">
                <a:latin typeface="Cambria"/>
                <a:ea typeface="Cambria"/>
                <a:cs typeface="Cambria"/>
                <a:sym typeface="Cambria"/>
              </a:rPr>
              <a:t> </a:t>
            </a:r>
          </a:p>
          <a:p>
            <a:pPr lvl="0" algn="l">
              <a:spcBef>
                <a:spcPts val="0"/>
              </a:spcBef>
              <a:buNone/>
            </a:pPr>
            <a:endParaRPr/>
          </a:p>
        </p:txBody>
      </p:sp>
      <p:pic>
        <p:nvPicPr>
          <p:cNvPr id="56" name="Shape 56"/>
          <p:cNvPicPr preferRelativeResize="0"/>
          <p:nvPr/>
        </p:nvPicPr>
        <p:blipFill>
          <a:blip r:embed="rId3">
            <a:alphaModFix/>
          </a:blip>
          <a:stretch>
            <a:fillRect/>
          </a:stretch>
        </p:blipFill>
        <p:spPr>
          <a:xfrm>
            <a:off x="200225" y="275324"/>
            <a:ext cx="8737950" cy="3453975"/>
          </a:xfrm>
          <a:prstGeom prst="rect">
            <a:avLst/>
          </a:prstGeom>
          <a:noFill/>
          <a:ln>
            <a:noFill/>
          </a:ln>
        </p:spPr>
      </p:pic>
    </p:spTree>
  </p:cSld>
  <p:clrMapOvr>
    <a:masterClrMapping/>
  </p:clrMapOvr>
  <p:transition xmlns:p14="http://schemas.microsoft.com/office/powerpoint/2010/mai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ctrTitle"/>
          </p:nvPr>
        </p:nvSpPr>
        <p:spPr>
          <a:xfrm>
            <a:off x="311700" y="170425"/>
            <a:ext cx="8520599" cy="4910999"/>
          </a:xfrm>
          <a:prstGeom prst="rect">
            <a:avLst/>
          </a:prstGeom>
        </p:spPr>
        <p:txBody>
          <a:bodyPr lIns="91425" tIns="91425" rIns="91425" bIns="91425" anchor="b" anchorCtr="0">
            <a:noAutofit/>
          </a:bodyPr>
          <a:lstStyle/>
          <a:p>
            <a:pPr lvl="0" algn="l" rtl="0">
              <a:spcBef>
                <a:spcPts val="0"/>
              </a:spcBef>
              <a:buNone/>
            </a:pPr>
            <a:endParaRPr sz="3000">
              <a:latin typeface="Cambria"/>
              <a:ea typeface="Cambria"/>
              <a:cs typeface="Cambria"/>
              <a:sym typeface="Cambria"/>
            </a:endParaRPr>
          </a:p>
          <a:p>
            <a:pPr lvl="0" rtl="0">
              <a:spcBef>
                <a:spcPts val="0"/>
              </a:spcBef>
              <a:buNone/>
            </a:pPr>
            <a:endParaRPr sz="3000">
              <a:latin typeface="Cambria"/>
              <a:ea typeface="Cambria"/>
              <a:cs typeface="Cambria"/>
              <a:sym typeface="Cambria"/>
            </a:endParaRPr>
          </a:p>
          <a:p>
            <a:pPr lvl="0" rtl="0">
              <a:spcBef>
                <a:spcPts val="0"/>
              </a:spcBef>
              <a:buNone/>
            </a:pPr>
            <a:r>
              <a:rPr lang="en" sz="2800">
                <a:latin typeface="Cambria"/>
                <a:ea typeface="Cambria"/>
                <a:cs typeface="Cambria"/>
                <a:sym typeface="Cambria"/>
              </a:rPr>
              <a:t>Teacher Evaluation Program &amp; Danielson Framework</a:t>
            </a:r>
            <a:r>
              <a:rPr lang="en" sz="3000">
                <a:latin typeface="Cambria"/>
                <a:ea typeface="Cambria"/>
                <a:cs typeface="Cambria"/>
                <a:sym typeface="Cambria"/>
              </a:rPr>
              <a:t>  </a:t>
            </a:r>
            <a:r>
              <a:rPr lang="en" sz="3000" i="1">
                <a:latin typeface="Cambria"/>
                <a:ea typeface="Cambria"/>
                <a:cs typeface="Cambria"/>
                <a:sym typeface="Cambria"/>
              </a:rPr>
              <a:t>drives ongoing teacher reflection, instructional growth, teacher &amp; administrator PD. </a:t>
            </a:r>
          </a:p>
          <a:p>
            <a:pPr lvl="0" algn="l" rtl="0">
              <a:spcBef>
                <a:spcPts val="0"/>
              </a:spcBef>
              <a:buNone/>
            </a:pPr>
            <a:endParaRPr sz="3000" i="1">
              <a:highlight>
                <a:srgbClr val="FFFF00"/>
              </a:highlight>
              <a:latin typeface="Cambria"/>
              <a:ea typeface="Cambria"/>
              <a:cs typeface="Cambria"/>
              <a:sym typeface="Cambria"/>
            </a:endParaRPr>
          </a:p>
          <a:p>
            <a:pPr lvl="0" rtl="0">
              <a:spcBef>
                <a:spcPts val="0"/>
              </a:spcBef>
              <a:buNone/>
            </a:pPr>
            <a:endParaRPr sz="3000">
              <a:latin typeface="Cambria"/>
              <a:ea typeface="Cambria"/>
              <a:cs typeface="Cambria"/>
              <a:sym typeface="Cambria"/>
            </a:endParaRPr>
          </a:p>
          <a:p>
            <a:pPr lvl="0" rtl="0">
              <a:spcBef>
                <a:spcPts val="0"/>
              </a:spcBef>
              <a:buNone/>
            </a:pPr>
            <a:endParaRPr sz="3000">
              <a:latin typeface="Cambria"/>
              <a:ea typeface="Cambria"/>
              <a:cs typeface="Cambria"/>
              <a:sym typeface="Cambria"/>
            </a:endParaRPr>
          </a:p>
          <a:p>
            <a:pPr lvl="0" rtl="0">
              <a:spcBef>
                <a:spcPts val="0"/>
              </a:spcBef>
              <a:buNone/>
            </a:pPr>
            <a:r>
              <a:rPr lang="en" sz="3000">
                <a:latin typeface="Cambria"/>
                <a:ea typeface="Cambria"/>
                <a:cs typeface="Cambria"/>
                <a:sym typeface="Cambria"/>
              </a:rPr>
              <a:t> </a:t>
            </a:r>
          </a:p>
          <a:p>
            <a:pPr marL="457200" lvl="0" indent="-342900" rtl="0">
              <a:spcBef>
                <a:spcPts val="0"/>
              </a:spcBef>
              <a:buSzPct val="100000"/>
              <a:buFont typeface="Cambria"/>
              <a:buChar char="●"/>
            </a:pPr>
            <a:r>
              <a:rPr lang="en" sz="1800">
                <a:latin typeface="Cambria"/>
                <a:ea typeface="Cambria"/>
                <a:cs typeface="Cambria"/>
                <a:sym typeface="Cambria"/>
              </a:rPr>
              <a:t>Learning Focused Conversations</a:t>
            </a:r>
          </a:p>
          <a:p>
            <a:pPr marL="457200" lvl="0" indent="-342900" rtl="0">
              <a:spcBef>
                <a:spcPts val="0"/>
              </a:spcBef>
              <a:buSzPct val="100000"/>
              <a:buFont typeface="Cambria"/>
              <a:buChar char="●"/>
            </a:pPr>
            <a:r>
              <a:rPr lang="en" sz="1800">
                <a:latin typeface="Cambria"/>
                <a:ea typeface="Cambria"/>
                <a:cs typeface="Cambria"/>
                <a:sym typeface="Cambria"/>
              </a:rPr>
              <a:t>Talk about Teaching</a:t>
            </a:r>
          </a:p>
          <a:p>
            <a:pPr marL="457200" lvl="0" indent="-342900" rtl="0">
              <a:spcBef>
                <a:spcPts val="0"/>
              </a:spcBef>
              <a:buSzPct val="100000"/>
              <a:buFont typeface="Cambria"/>
              <a:buChar char="●"/>
            </a:pPr>
            <a:r>
              <a:rPr lang="en" sz="1800">
                <a:latin typeface="Cambria"/>
                <a:ea typeface="Cambria"/>
                <a:cs typeface="Cambria"/>
                <a:sym typeface="Cambria"/>
              </a:rPr>
              <a:t>Calibration - Scripting, Tagging, Comparing</a:t>
            </a:r>
          </a:p>
          <a:p>
            <a:pPr lvl="0" rtl="0">
              <a:spcBef>
                <a:spcPts val="0"/>
              </a:spcBef>
              <a:buNone/>
            </a:pPr>
            <a:endParaRPr sz="3000">
              <a:latin typeface="Cambria"/>
              <a:ea typeface="Cambria"/>
              <a:cs typeface="Cambria"/>
              <a:sym typeface="Cambria"/>
            </a:endParaRPr>
          </a:p>
          <a:p>
            <a:pPr lvl="0" algn="l">
              <a:spcBef>
                <a:spcPts val="0"/>
              </a:spcBef>
              <a:buNone/>
            </a:pPr>
            <a:endParaRPr sz="3000">
              <a:latin typeface="Cambria"/>
              <a:ea typeface="Cambria"/>
              <a:cs typeface="Cambria"/>
              <a:sym typeface="Cambria"/>
            </a:endParaRPr>
          </a:p>
        </p:txBody>
      </p:sp>
      <p:pic>
        <p:nvPicPr>
          <p:cNvPr id="98" name="Shape 98"/>
          <p:cNvPicPr preferRelativeResize="0"/>
          <p:nvPr/>
        </p:nvPicPr>
        <p:blipFill>
          <a:blip r:embed="rId3">
            <a:alphaModFix/>
          </a:blip>
          <a:stretch>
            <a:fillRect/>
          </a:stretch>
        </p:blipFill>
        <p:spPr>
          <a:xfrm>
            <a:off x="311700" y="1489225"/>
            <a:ext cx="8573670" cy="3654272"/>
          </a:xfrm>
          <a:prstGeom prst="rect">
            <a:avLst/>
          </a:prstGeom>
          <a:noFill/>
          <a:ln>
            <a:noFill/>
          </a:ln>
        </p:spPr>
      </p:pic>
    </p:spTree>
  </p:cSld>
  <p:clrMapOvr>
    <a:masterClrMapping/>
  </p:clrMapOvr>
  <p:transition xmlns:p14="http://schemas.microsoft.com/office/powerpoint/2010/mai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ctrTitle"/>
          </p:nvPr>
        </p:nvSpPr>
        <p:spPr>
          <a:xfrm>
            <a:off x="311700" y="137650"/>
            <a:ext cx="8520600" cy="4905600"/>
          </a:xfrm>
          <a:prstGeom prst="rect">
            <a:avLst/>
          </a:prstGeom>
        </p:spPr>
        <p:txBody>
          <a:bodyPr lIns="91425" tIns="91425" rIns="91425" bIns="91425" anchor="b" anchorCtr="0">
            <a:noAutofit/>
          </a:bodyPr>
          <a:lstStyle/>
          <a:p>
            <a:pPr lvl="0" algn="l" rtl="0">
              <a:lnSpc>
                <a:spcPct val="115000"/>
              </a:lnSpc>
              <a:spcBef>
                <a:spcPts val="0"/>
              </a:spcBef>
              <a:spcAft>
                <a:spcPts val="1600"/>
              </a:spcAft>
              <a:buNone/>
            </a:pPr>
            <a:r>
              <a:rPr lang="en" sz="3000">
                <a:solidFill>
                  <a:schemeClr val="dk2"/>
                </a:solidFill>
                <a:latin typeface="Cambria"/>
                <a:ea typeface="Cambria"/>
                <a:cs typeface="Cambria"/>
                <a:sym typeface="Cambria"/>
              </a:rPr>
              <a:t>Senate Bill No. 103 Teacher Evaluation passed in October, 2015 and we have been in compliance with the “changes.”  </a:t>
            </a:r>
          </a:p>
          <a:p>
            <a:pPr lvl="0" algn="l" rtl="0">
              <a:lnSpc>
                <a:spcPct val="115000"/>
              </a:lnSpc>
              <a:spcBef>
                <a:spcPts val="0"/>
              </a:spcBef>
              <a:spcAft>
                <a:spcPts val="1600"/>
              </a:spcAft>
              <a:buNone/>
            </a:pPr>
            <a:endParaRPr sz="3000">
              <a:solidFill>
                <a:schemeClr val="dk2"/>
              </a:solidFill>
              <a:latin typeface="Cambria"/>
              <a:ea typeface="Cambria"/>
              <a:cs typeface="Cambria"/>
              <a:sym typeface="Cambria"/>
            </a:endParaRPr>
          </a:p>
          <a:p>
            <a:pPr lvl="0" algn="l" rtl="0">
              <a:lnSpc>
                <a:spcPct val="115000"/>
              </a:lnSpc>
              <a:spcBef>
                <a:spcPts val="0"/>
              </a:spcBef>
              <a:spcAft>
                <a:spcPts val="1600"/>
              </a:spcAft>
              <a:buNone/>
            </a:pPr>
            <a:endParaRPr sz="3000">
              <a:solidFill>
                <a:schemeClr val="dk2"/>
              </a:solidFill>
              <a:latin typeface="Cambria"/>
              <a:ea typeface="Cambria"/>
              <a:cs typeface="Cambria"/>
              <a:sym typeface="Cambria"/>
            </a:endParaRPr>
          </a:p>
          <a:p>
            <a:pPr lvl="0" algn="l" rtl="0">
              <a:lnSpc>
                <a:spcPct val="115000"/>
              </a:lnSpc>
              <a:spcBef>
                <a:spcPts val="0"/>
              </a:spcBef>
              <a:spcAft>
                <a:spcPts val="1600"/>
              </a:spcAft>
              <a:buClr>
                <a:schemeClr val="dk1"/>
              </a:buClr>
              <a:buSzPct val="36666"/>
              <a:buFont typeface="Arial"/>
              <a:buNone/>
            </a:pPr>
            <a:endParaRPr sz="3000">
              <a:solidFill>
                <a:schemeClr val="dk2"/>
              </a:solidFill>
              <a:latin typeface="Cambria"/>
              <a:ea typeface="Cambria"/>
              <a:cs typeface="Cambria"/>
              <a:sym typeface="Cambria"/>
            </a:endParaRPr>
          </a:p>
          <a:p>
            <a:pPr lvl="0">
              <a:spcBef>
                <a:spcPts val="0"/>
              </a:spcBef>
              <a:buNone/>
            </a:pPr>
            <a:endParaRPr/>
          </a:p>
        </p:txBody>
      </p:sp>
      <p:pic>
        <p:nvPicPr>
          <p:cNvPr id="104" name="Shape 104"/>
          <p:cNvPicPr preferRelativeResize="0"/>
          <p:nvPr/>
        </p:nvPicPr>
        <p:blipFill>
          <a:blip r:embed="rId3">
            <a:alphaModFix/>
          </a:blip>
          <a:stretch>
            <a:fillRect/>
          </a:stretch>
        </p:blipFill>
        <p:spPr>
          <a:xfrm>
            <a:off x="125150" y="1771650"/>
            <a:ext cx="8910399" cy="3109050"/>
          </a:xfrm>
          <a:prstGeom prst="rect">
            <a:avLst/>
          </a:prstGeom>
          <a:noFill/>
          <a:ln>
            <a:noFill/>
          </a:ln>
        </p:spPr>
      </p:pic>
    </p:spTree>
  </p:cSld>
  <p:clrMapOvr>
    <a:masterClrMapping/>
  </p:clrMapOvr>
  <p:transition xmlns:p14="http://schemas.microsoft.com/office/powerpoint/2010/mai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ctrTitle"/>
          </p:nvPr>
        </p:nvSpPr>
        <p:spPr>
          <a:xfrm>
            <a:off x="373675" y="247875"/>
            <a:ext cx="8520599" cy="4694100"/>
          </a:xfrm>
          <a:prstGeom prst="rect">
            <a:avLst/>
          </a:prstGeom>
        </p:spPr>
        <p:txBody>
          <a:bodyPr lIns="91425" tIns="91425" rIns="91425" bIns="91425" anchor="b" anchorCtr="0">
            <a:noAutofit/>
          </a:bodyPr>
          <a:lstStyle/>
          <a:p>
            <a:pPr lvl="0" algn="l" rtl="0">
              <a:spcBef>
                <a:spcPts val="0"/>
              </a:spcBef>
              <a:buNone/>
            </a:pPr>
            <a:r>
              <a:rPr lang="en" sz="2400">
                <a:latin typeface="Cambria"/>
                <a:ea typeface="Cambria"/>
                <a:cs typeface="Cambria"/>
                <a:sym typeface="Cambria"/>
              </a:rPr>
              <a:t>The law states:</a:t>
            </a:r>
          </a:p>
          <a:p>
            <a:pPr lvl="0" algn="l" rtl="0">
              <a:spcBef>
                <a:spcPts val="0"/>
              </a:spcBef>
              <a:buNone/>
            </a:pPr>
            <a:r>
              <a:rPr lang="en" sz="2400">
                <a:latin typeface="Cambria"/>
                <a:ea typeface="Cambria"/>
                <a:cs typeface="Cambria"/>
                <a:sym typeface="Cambria"/>
              </a:rPr>
              <a:t>“MDE will develop a list of evaluation systems that may be used or a district may request a modification of one of those systems and have MDE approval.”  </a:t>
            </a:r>
          </a:p>
          <a:p>
            <a:pPr lvl="0" algn="l" rtl="0">
              <a:spcBef>
                <a:spcPts val="0"/>
              </a:spcBef>
              <a:buNone/>
            </a:pPr>
            <a:endParaRPr sz="2400">
              <a:latin typeface="Cambria"/>
              <a:ea typeface="Cambria"/>
              <a:cs typeface="Cambria"/>
              <a:sym typeface="Cambria"/>
            </a:endParaRPr>
          </a:p>
          <a:p>
            <a:pPr lvl="0" algn="l" rtl="0">
              <a:spcBef>
                <a:spcPts val="0"/>
              </a:spcBef>
              <a:buNone/>
            </a:pPr>
            <a:r>
              <a:rPr lang="en" sz="2400">
                <a:latin typeface="Cambria"/>
                <a:ea typeface="Cambria"/>
                <a:cs typeface="Cambria"/>
                <a:sym typeface="Cambria"/>
              </a:rPr>
              <a:t>Dearborn is currently implementing the </a:t>
            </a:r>
          </a:p>
          <a:p>
            <a:pPr marL="457200" lvl="0" indent="457200" algn="l" rtl="0">
              <a:spcBef>
                <a:spcPts val="0"/>
              </a:spcBef>
              <a:buNone/>
            </a:pPr>
            <a:r>
              <a:rPr lang="en" sz="2400">
                <a:latin typeface="Cambria"/>
                <a:ea typeface="Cambria"/>
                <a:cs typeface="Cambria"/>
                <a:sym typeface="Cambria"/>
              </a:rPr>
              <a:t>Danielson Framework for Effective Teaching</a:t>
            </a:r>
          </a:p>
          <a:p>
            <a:pPr lvl="0" rtl="0">
              <a:spcBef>
                <a:spcPts val="0"/>
              </a:spcBef>
              <a:buNone/>
            </a:pPr>
            <a:endParaRPr sz="2400">
              <a:latin typeface="Cambria"/>
              <a:ea typeface="Cambria"/>
              <a:cs typeface="Cambria"/>
              <a:sym typeface="Cambria"/>
            </a:endParaRPr>
          </a:p>
          <a:p>
            <a:pPr lvl="0" rtl="0">
              <a:spcBef>
                <a:spcPts val="0"/>
              </a:spcBef>
              <a:buNone/>
            </a:pPr>
            <a:r>
              <a:rPr lang="en" sz="2400">
                <a:latin typeface="Cambria"/>
                <a:ea typeface="Cambria"/>
                <a:cs typeface="Cambria"/>
                <a:sym typeface="Cambria"/>
              </a:rPr>
              <a:t>&amp;</a:t>
            </a:r>
          </a:p>
          <a:p>
            <a:pPr lvl="0" algn="l" rtl="0">
              <a:spcBef>
                <a:spcPts val="0"/>
              </a:spcBef>
              <a:buNone/>
            </a:pPr>
            <a:endParaRPr sz="2400">
              <a:latin typeface="Cambria"/>
              <a:ea typeface="Cambria"/>
              <a:cs typeface="Cambria"/>
              <a:sym typeface="Cambria"/>
            </a:endParaRPr>
          </a:p>
          <a:p>
            <a:pPr marL="457200" lvl="0" indent="457200" algn="l" rtl="0">
              <a:spcBef>
                <a:spcPts val="0"/>
              </a:spcBef>
              <a:buNone/>
            </a:pPr>
            <a:r>
              <a:rPr lang="en" sz="2400">
                <a:latin typeface="Cambria"/>
                <a:ea typeface="Cambria"/>
                <a:cs typeface="Cambria"/>
                <a:sym typeface="Cambria"/>
              </a:rPr>
              <a:t>Teachscape Focus (evaluator training and certification) &amp; Reflect (evaluation process), an online &amp; paperless system.  </a:t>
            </a:r>
          </a:p>
        </p:txBody>
      </p:sp>
    </p:spTree>
  </p:cSld>
  <p:clrMapOvr>
    <a:masterClrMapping/>
  </p:clrMapOvr>
  <p:transition xmlns:p14="http://schemas.microsoft.com/office/powerpoint/2010/mai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ctrTitle"/>
          </p:nvPr>
        </p:nvSpPr>
        <p:spPr>
          <a:xfrm>
            <a:off x="172275" y="94625"/>
            <a:ext cx="8520600" cy="5049000"/>
          </a:xfrm>
          <a:prstGeom prst="rect">
            <a:avLst/>
          </a:prstGeom>
        </p:spPr>
        <p:txBody>
          <a:bodyPr lIns="91425" tIns="91425" rIns="91425" bIns="91425" anchor="b" anchorCtr="0">
            <a:noAutofit/>
          </a:bodyPr>
          <a:lstStyle/>
          <a:p>
            <a:pPr lvl="0" algn="l" rtl="0">
              <a:spcBef>
                <a:spcPts val="0"/>
              </a:spcBef>
              <a:buNone/>
            </a:pPr>
            <a:endParaRPr sz="2400"/>
          </a:p>
          <a:p>
            <a:pPr lvl="0" algn="l" rtl="0">
              <a:spcBef>
                <a:spcPts val="0"/>
              </a:spcBef>
              <a:buNone/>
            </a:pPr>
            <a:endParaRPr sz="3000" b="1">
              <a:latin typeface="Cambria"/>
              <a:ea typeface="Cambria"/>
              <a:cs typeface="Cambria"/>
              <a:sym typeface="Cambria"/>
            </a:endParaRPr>
          </a:p>
          <a:p>
            <a:pPr lvl="0" algn="l" rtl="0">
              <a:spcBef>
                <a:spcPts val="0"/>
              </a:spcBef>
              <a:buNone/>
            </a:pPr>
            <a:endParaRPr sz="3000" b="1">
              <a:latin typeface="Cambria"/>
              <a:ea typeface="Cambria"/>
              <a:cs typeface="Cambria"/>
              <a:sym typeface="Cambria"/>
            </a:endParaRPr>
          </a:p>
          <a:p>
            <a:pPr lvl="0" algn="l" rtl="0">
              <a:spcBef>
                <a:spcPts val="0"/>
              </a:spcBef>
              <a:buNone/>
            </a:pPr>
            <a:endParaRPr sz="3000" b="1">
              <a:latin typeface="Cambria"/>
              <a:ea typeface="Cambria"/>
              <a:cs typeface="Cambria"/>
              <a:sym typeface="Cambria"/>
            </a:endParaRPr>
          </a:p>
          <a:p>
            <a:pPr lvl="0" algn="l" rtl="0">
              <a:spcBef>
                <a:spcPts val="0"/>
              </a:spcBef>
              <a:buNone/>
            </a:pPr>
            <a:endParaRPr sz="3000" b="1">
              <a:latin typeface="Cambria"/>
              <a:ea typeface="Cambria"/>
              <a:cs typeface="Cambria"/>
              <a:sym typeface="Cambria"/>
            </a:endParaRPr>
          </a:p>
          <a:p>
            <a:pPr lvl="0" algn="l" rtl="0">
              <a:spcBef>
                <a:spcPts val="0"/>
              </a:spcBef>
              <a:buNone/>
            </a:pPr>
            <a:r>
              <a:rPr lang="en" sz="3000" b="1">
                <a:latin typeface="Cambria"/>
                <a:ea typeface="Cambria"/>
                <a:cs typeface="Cambria"/>
                <a:sym typeface="Cambria"/>
              </a:rPr>
              <a:t>Teachscape (now Frontline) </a:t>
            </a:r>
          </a:p>
          <a:p>
            <a:pPr lvl="0" algn="l" rtl="0">
              <a:spcBef>
                <a:spcPts val="0"/>
              </a:spcBef>
              <a:buNone/>
            </a:pPr>
            <a:r>
              <a:rPr lang="en" sz="3000" b="1">
                <a:latin typeface="Cambria"/>
                <a:ea typeface="Cambria"/>
                <a:cs typeface="Cambria"/>
                <a:sym typeface="Cambria"/>
              </a:rPr>
              <a:t>- MLPOASYS in 2016-17</a:t>
            </a:r>
          </a:p>
          <a:p>
            <a:pPr marL="457200" lvl="0" indent="-381000" algn="l" rtl="0">
              <a:spcBef>
                <a:spcPts val="0"/>
              </a:spcBef>
              <a:buSzPct val="100000"/>
              <a:buFont typeface="Cambria"/>
              <a:buChar char="●"/>
            </a:pPr>
            <a:r>
              <a:rPr lang="en" sz="2400">
                <a:latin typeface="Cambria"/>
                <a:ea typeface="Cambria"/>
                <a:cs typeface="Cambria"/>
                <a:sym typeface="Cambria"/>
              </a:rPr>
              <a:t>Online tool for implementing &amp; recording teacher observations and evaluations. </a:t>
            </a:r>
          </a:p>
          <a:p>
            <a:pPr lvl="0" algn="l" rtl="0">
              <a:spcBef>
                <a:spcPts val="0"/>
              </a:spcBef>
              <a:buNone/>
            </a:pPr>
            <a:endParaRPr sz="2400">
              <a:latin typeface="Cambria"/>
              <a:ea typeface="Cambria"/>
              <a:cs typeface="Cambria"/>
              <a:sym typeface="Cambria"/>
            </a:endParaRPr>
          </a:p>
          <a:p>
            <a:pPr marL="457200" lvl="0" indent="-381000" algn="l" rtl="0">
              <a:spcBef>
                <a:spcPts val="0"/>
              </a:spcBef>
              <a:buSzPct val="100000"/>
              <a:buFont typeface="Cambria"/>
              <a:buChar char="●"/>
            </a:pPr>
            <a:r>
              <a:rPr lang="en" sz="2400">
                <a:latin typeface="Cambria"/>
                <a:ea typeface="Cambria"/>
                <a:cs typeface="Cambria"/>
                <a:sym typeface="Cambria"/>
              </a:rPr>
              <a:t>Aligned with the Danielson Framework for Teaching</a:t>
            </a:r>
          </a:p>
          <a:p>
            <a:pPr lvl="0" algn="l" rtl="0">
              <a:spcBef>
                <a:spcPts val="0"/>
              </a:spcBef>
              <a:buNone/>
            </a:pPr>
            <a:endParaRPr sz="2400">
              <a:latin typeface="Cambria"/>
              <a:ea typeface="Cambria"/>
              <a:cs typeface="Cambria"/>
              <a:sym typeface="Cambria"/>
            </a:endParaRPr>
          </a:p>
          <a:p>
            <a:pPr marL="457200" lvl="0" indent="-381000" algn="l" rtl="0">
              <a:spcBef>
                <a:spcPts val="0"/>
              </a:spcBef>
              <a:buSzPct val="100000"/>
              <a:buFont typeface="Cambria"/>
              <a:buChar char="●"/>
            </a:pPr>
            <a:r>
              <a:rPr lang="en" sz="2400">
                <a:latin typeface="Cambria"/>
                <a:ea typeface="Cambria"/>
                <a:cs typeface="Cambria"/>
                <a:sym typeface="Cambria"/>
              </a:rPr>
              <a:t>Ability to provide district reports about teacher performance </a:t>
            </a:r>
          </a:p>
          <a:p>
            <a:pPr lvl="0" algn="l" rtl="0">
              <a:spcBef>
                <a:spcPts val="0"/>
              </a:spcBef>
              <a:buNone/>
            </a:pPr>
            <a:endParaRPr sz="2400">
              <a:latin typeface="Cambria"/>
              <a:ea typeface="Cambria"/>
              <a:cs typeface="Cambria"/>
              <a:sym typeface="Cambria"/>
            </a:endParaRPr>
          </a:p>
          <a:p>
            <a:pPr marL="457200" lvl="0" indent="-381000" algn="l" rtl="0">
              <a:spcBef>
                <a:spcPts val="0"/>
              </a:spcBef>
              <a:buSzPct val="100000"/>
              <a:buFont typeface="Cambria"/>
              <a:buChar char="●"/>
            </a:pPr>
            <a:r>
              <a:rPr lang="en" sz="2400">
                <a:latin typeface="Cambria"/>
                <a:ea typeface="Cambria"/>
                <a:cs typeface="Cambria"/>
                <a:sym typeface="Cambria"/>
              </a:rPr>
              <a:t>Ability to drive professional development</a:t>
            </a:r>
          </a:p>
          <a:p>
            <a:pPr lvl="0" algn="l" rtl="0">
              <a:spcBef>
                <a:spcPts val="0"/>
              </a:spcBef>
              <a:buNone/>
            </a:pPr>
            <a:endParaRPr sz="2400">
              <a:latin typeface="Cambria"/>
              <a:ea typeface="Cambria"/>
              <a:cs typeface="Cambria"/>
              <a:sym typeface="Cambria"/>
            </a:endParaRPr>
          </a:p>
          <a:p>
            <a:pPr marL="457200" lvl="0" indent="-381000" algn="l" rtl="0">
              <a:spcBef>
                <a:spcPts val="0"/>
              </a:spcBef>
              <a:buSzPct val="100000"/>
              <a:buFont typeface="Cambria"/>
              <a:buChar char="●"/>
            </a:pPr>
            <a:r>
              <a:rPr lang="en" sz="2400">
                <a:latin typeface="Cambria"/>
                <a:ea typeface="Cambria"/>
                <a:cs typeface="Cambria"/>
                <a:sym typeface="Cambria"/>
              </a:rPr>
              <a:t>Paperless &amp; Time efficient </a:t>
            </a:r>
          </a:p>
        </p:txBody>
      </p:sp>
    </p:spTree>
  </p:cSld>
  <p:clrMapOvr>
    <a:masterClrMapping/>
  </p:clrMapOvr>
  <p:transition xmlns:p14="http://schemas.microsoft.com/office/powerpoint/2010/mai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ctrTitle"/>
          </p:nvPr>
        </p:nvSpPr>
        <p:spPr>
          <a:xfrm>
            <a:off x="170425" y="201400"/>
            <a:ext cx="8661900" cy="4802700"/>
          </a:xfrm>
          <a:prstGeom prst="rect">
            <a:avLst/>
          </a:prstGeom>
        </p:spPr>
        <p:txBody>
          <a:bodyPr lIns="91425" tIns="91425" rIns="91425" bIns="91425" anchor="b" anchorCtr="0">
            <a:noAutofit/>
          </a:bodyPr>
          <a:lstStyle/>
          <a:p>
            <a:pPr lvl="0" algn="l" rtl="0">
              <a:spcBef>
                <a:spcPts val="0"/>
              </a:spcBef>
              <a:buNone/>
            </a:pPr>
            <a:r>
              <a:rPr lang="en" sz="3000">
                <a:latin typeface="Cambria"/>
                <a:ea typeface="Cambria"/>
                <a:cs typeface="Cambria"/>
                <a:sym typeface="Cambria"/>
              </a:rPr>
              <a:t>Danielson Framework for Effective Teaching</a:t>
            </a:r>
          </a:p>
          <a:p>
            <a:pPr lvl="0" algn="l" rtl="0">
              <a:spcBef>
                <a:spcPts val="0"/>
              </a:spcBef>
              <a:buNone/>
            </a:pPr>
            <a:endParaRPr sz="800">
              <a:latin typeface="Cambria"/>
              <a:ea typeface="Cambria"/>
              <a:cs typeface="Cambria"/>
              <a:sym typeface="Cambria"/>
            </a:endParaRPr>
          </a:p>
          <a:p>
            <a:pPr marL="457200" lvl="0" indent="-419100" algn="l" rtl="0">
              <a:spcBef>
                <a:spcPts val="0"/>
              </a:spcBef>
              <a:buSzPct val="100000"/>
              <a:buFont typeface="Cambria"/>
              <a:buChar char="●"/>
            </a:pPr>
            <a:r>
              <a:rPr lang="en" sz="3000">
                <a:latin typeface="Cambria"/>
                <a:ea typeface="Cambria"/>
                <a:cs typeface="Cambria"/>
                <a:sym typeface="Cambria"/>
              </a:rPr>
              <a:t>Classroom Environment</a:t>
            </a:r>
          </a:p>
          <a:p>
            <a:pPr marL="457200" lvl="0" indent="-419100" algn="l" rtl="0">
              <a:spcBef>
                <a:spcPts val="0"/>
              </a:spcBef>
              <a:buSzPct val="100000"/>
              <a:buFont typeface="Cambria"/>
              <a:buChar char="●"/>
            </a:pPr>
            <a:r>
              <a:rPr lang="en" sz="3000">
                <a:latin typeface="Cambria"/>
                <a:ea typeface="Cambria"/>
                <a:cs typeface="Cambria"/>
                <a:sym typeface="Cambria"/>
              </a:rPr>
              <a:t>Preparation &amp; Planning</a:t>
            </a:r>
          </a:p>
          <a:p>
            <a:pPr marL="457200" lvl="0" indent="-419100" algn="l" rtl="0">
              <a:spcBef>
                <a:spcPts val="0"/>
              </a:spcBef>
              <a:buSzPct val="100000"/>
              <a:buFont typeface="Cambria"/>
              <a:buChar char="●"/>
            </a:pPr>
            <a:r>
              <a:rPr lang="en" sz="3000">
                <a:latin typeface="Cambria"/>
                <a:ea typeface="Cambria"/>
                <a:cs typeface="Cambria"/>
                <a:sym typeface="Cambria"/>
              </a:rPr>
              <a:t>Instruction</a:t>
            </a:r>
          </a:p>
          <a:p>
            <a:pPr marL="457200" lvl="0" indent="-419100" algn="l" rtl="0">
              <a:spcBef>
                <a:spcPts val="0"/>
              </a:spcBef>
              <a:buSzPct val="100000"/>
              <a:buFont typeface="Cambria"/>
              <a:buChar char="●"/>
            </a:pPr>
            <a:r>
              <a:rPr lang="en" sz="3000">
                <a:latin typeface="Cambria"/>
                <a:ea typeface="Cambria"/>
                <a:cs typeface="Cambria"/>
                <a:sym typeface="Cambria"/>
              </a:rPr>
              <a:t>Professional Responsibilities</a:t>
            </a:r>
          </a:p>
          <a:p>
            <a:pPr lvl="0" algn="l" rtl="0">
              <a:spcBef>
                <a:spcPts val="0"/>
              </a:spcBef>
              <a:buNone/>
            </a:pPr>
            <a:endParaRPr sz="3000">
              <a:latin typeface="Cambria"/>
              <a:ea typeface="Cambria"/>
              <a:cs typeface="Cambria"/>
              <a:sym typeface="Cambria"/>
            </a:endParaRPr>
          </a:p>
          <a:p>
            <a:pPr lvl="0" algn="l" rtl="0">
              <a:spcBef>
                <a:spcPts val="0"/>
              </a:spcBef>
              <a:buNone/>
            </a:pPr>
            <a:r>
              <a:rPr lang="en" sz="3000">
                <a:latin typeface="Cambria"/>
                <a:ea typeface="Cambria"/>
                <a:cs typeface="Cambria"/>
                <a:sym typeface="Cambria"/>
              </a:rPr>
              <a:t>Ranking:  </a:t>
            </a:r>
          </a:p>
          <a:p>
            <a:pPr lvl="0" algn="l" rtl="0">
              <a:spcBef>
                <a:spcPts val="0"/>
              </a:spcBef>
              <a:buNone/>
            </a:pPr>
            <a:r>
              <a:rPr lang="en" sz="3000">
                <a:latin typeface="Cambria"/>
                <a:ea typeface="Cambria"/>
                <a:cs typeface="Cambria"/>
                <a:sym typeface="Cambria"/>
              </a:rPr>
              <a:t>Highly effective, effective, minimally effective or ineffective</a:t>
            </a:r>
          </a:p>
          <a:p>
            <a:pPr lvl="0" algn="l" rtl="0">
              <a:spcBef>
                <a:spcPts val="0"/>
              </a:spcBef>
              <a:buNone/>
            </a:pPr>
            <a:endParaRPr sz="3000"/>
          </a:p>
        </p:txBody>
      </p:sp>
    </p:spTree>
  </p:cSld>
  <p:clrMapOvr>
    <a:masterClrMapping/>
  </p:clrMapOvr>
  <p:transition xmlns:p14="http://schemas.microsoft.com/office/powerpoint/2010/mai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00051"/>
            <a:ext cx="8510588" cy="994172"/>
          </a:xfrm>
        </p:spPr>
        <p:txBody>
          <a:bodyPr/>
          <a:lstStyle/>
          <a:p>
            <a:pPr>
              <a:defRPr/>
            </a:pPr>
            <a:r>
              <a:rPr lang="en-US" dirty="0" smtClean="0">
                <a:ea typeface="+mj-ea"/>
                <a:cs typeface="+mj-cs"/>
              </a:rPr>
              <a:t>If you were on a Walkthrough and Discovered this. What would you do?</a:t>
            </a:r>
            <a:endParaRPr lang="en-US" dirty="0">
              <a:ea typeface="+mj-ea"/>
              <a:cs typeface="+mj-cs"/>
            </a:endParaRPr>
          </a:p>
        </p:txBody>
      </p:sp>
      <p:sp>
        <p:nvSpPr>
          <p:cNvPr id="3" name="Content Placeholder 2"/>
          <p:cNvSpPr>
            <a:spLocks noGrp="1"/>
          </p:cNvSpPr>
          <p:nvPr>
            <p:ph idx="1"/>
          </p:nvPr>
        </p:nvSpPr>
        <p:spPr>
          <a:xfrm>
            <a:off x="228600" y="1943101"/>
            <a:ext cx="8540750" cy="3317081"/>
          </a:xfrm>
        </p:spPr>
        <p:txBody>
          <a:bodyPr/>
          <a:lstStyle/>
          <a:p>
            <a:pPr>
              <a:buFont typeface="Wingdings" charset="2"/>
              <a:buChar char="§"/>
              <a:defRPr/>
            </a:pPr>
            <a:r>
              <a:rPr lang="en-US" dirty="0" smtClean="0">
                <a:ea typeface="+mn-ea"/>
                <a:cs typeface="+mn-cs"/>
                <a:hlinkClick r:id="rId2"/>
              </a:rPr>
              <a:t>https://www.youtube.com/watch?v=lbdWD_uZZN0&amp;safe=active</a:t>
            </a:r>
            <a:r>
              <a:rPr lang="en-US" dirty="0" smtClean="0">
                <a:ea typeface="+mn-ea"/>
                <a:cs typeface="+mn-cs"/>
              </a:rPr>
              <a:t> </a:t>
            </a:r>
            <a:endParaRPr lang="en-US" dirty="0">
              <a:ea typeface="+mn-ea"/>
              <a:cs typeface="+mn-cs"/>
            </a:endParaRPr>
          </a:p>
        </p:txBody>
      </p:sp>
    </p:spTree>
    <p:extLst>
      <p:ext uri="{BB962C8B-B14F-4D97-AF65-F5344CB8AC3E}">
        <p14:creationId xmlns:p14="http://schemas.microsoft.com/office/powerpoint/2010/main" val="281538664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ctrTitle"/>
          </p:nvPr>
        </p:nvSpPr>
        <p:spPr>
          <a:xfrm>
            <a:off x="311700" y="810025"/>
            <a:ext cx="8520600" cy="594000"/>
          </a:xfrm>
          <a:prstGeom prst="rect">
            <a:avLst/>
          </a:prstGeom>
        </p:spPr>
        <p:txBody>
          <a:bodyPr lIns="91425" tIns="91425" rIns="91425" bIns="91425" anchor="b" anchorCtr="0">
            <a:noAutofit/>
          </a:bodyPr>
          <a:lstStyle/>
          <a:p>
            <a:pPr lvl="0">
              <a:spcBef>
                <a:spcPts val="0"/>
              </a:spcBef>
              <a:buNone/>
            </a:pPr>
            <a:r>
              <a:rPr lang="en" sz="3000">
                <a:latin typeface="Times New Roman"/>
                <a:ea typeface="Times New Roman"/>
                <a:cs typeface="Times New Roman"/>
                <a:sym typeface="Times New Roman"/>
              </a:rPr>
              <a:t>Teacher Evaluation Program</a:t>
            </a:r>
          </a:p>
        </p:txBody>
      </p:sp>
      <p:sp>
        <p:nvSpPr>
          <p:cNvPr id="125" name="Shape 125"/>
          <p:cNvSpPr txBox="1">
            <a:spLocks noGrp="1"/>
          </p:cNvSpPr>
          <p:nvPr>
            <p:ph type="subTitle" idx="1"/>
          </p:nvPr>
        </p:nvSpPr>
        <p:spPr>
          <a:xfrm>
            <a:off x="311700" y="1508925"/>
            <a:ext cx="8520600" cy="3634500"/>
          </a:xfrm>
          <a:prstGeom prst="rect">
            <a:avLst/>
          </a:prstGeom>
        </p:spPr>
        <p:txBody>
          <a:bodyPr lIns="91425" tIns="91425" rIns="91425" bIns="91425" anchor="t" anchorCtr="0">
            <a:noAutofit/>
          </a:bodyPr>
          <a:lstStyle/>
          <a:p>
            <a:pPr lvl="0" algn="l" rtl="0">
              <a:spcBef>
                <a:spcPts val="0"/>
              </a:spcBef>
              <a:buNone/>
            </a:pPr>
            <a:r>
              <a:rPr lang="en" b="1">
                <a:latin typeface="Times New Roman"/>
                <a:ea typeface="Times New Roman"/>
                <a:cs typeface="Times New Roman"/>
                <a:sym typeface="Times New Roman"/>
              </a:rPr>
              <a:t>Plan I - Probationary Teachers:  Years 1-5</a:t>
            </a:r>
          </a:p>
          <a:p>
            <a:pPr lvl="0" algn="l" rtl="0">
              <a:spcBef>
                <a:spcPts val="0"/>
              </a:spcBef>
              <a:buNone/>
            </a:pPr>
            <a:endParaRPr b="1">
              <a:latin typeface="Times New Roman"/>
              <a:ea typeface="Times New Roman"/>
              <a:cs typeface="Times New Roman"/>
              <a:sym typeface="Times New Roman"/>
            </a:endParaRPr>
          </a:p>
          <a:p>
            <a:pPr lvl="0" algn="l" rtl="0">
              <a:spcBef>
                <a:spcPts val="0"/>
              </a:spcBef>
              <a:buNone/>
            </a:pPr>
            <a:r>
              <a:rPr lang="en" b="1">
                <a:latin typeface="Times New Roman"/>
                <a:ea typeface="Times New Roman"/>
                <a:cs typeface="Times New Roman"/>
                <a:sym typeface="Times New Roman"/>
              </a:rPr>
              <a:t>Plan II - Tenured Teachers</a:t>
            </a:r>
          </a:p>
          <a:p>
            <a:pPr lvl="0" algn="l" rtl="0">
              <a:spcBef>
                <a:spcPts val="0"/>
              </a:spcBef>
              <a:buNone/>
            </a:pPr>
            <a:endParaRPr b="1">
              <a:latin typeface="Times New Roman"/>
              <a:ea typeface="Times New Roman"/>
              <a:cs typeface="Times New Roman"/>
              <a:sym typeface="Times New Roman"/>
            </a:endParaRPr>
          </a:p>
          <a:p>
            <a:pPr lvl="0" algn="l" rtl="0">
              <a:spcBef>
                <a:spcPts val="0"/>
              </a:spcBef>
              <a:buNone/>
            </a:pPr>
            <a:r>
              <a:rPr lang="en" b="1">
                <a:latin typeface="Times New Roman"/>
                <a:ea typeface="Times New Roman"/>
                <a:cs typeface="Times New Roman"/>
                <a:sym typeface="Times New Roman"/>
              </a:rPr>
              <a:t>Plan III - Plan II Teachers with </a:t>
            </a:r>
            <a:r>
              <a:rPr lang="en" sz="2400" b="1">
                <a:latin typeface="Times New Roman"/>
                <a:ea typeface="Times New Roman"/>
                <a:cs typeface="Times New Roman"/>
                <a:sym typeface="Times New Roman"/>
              </a:rPr>
              <a:t>Performance Concerns</a:t>
            </a:r>
          </a:p>
          <a:p>
            <a:pPr lvl="0" algn="l" rtl="0">
              <a:spcBef>
                <a:spcPts val="0"/>
              </a:spcBef>
              <a:buNone/>
            </a:pPr>
            <a:endParaRPr sz="2400" b="1"/>
          </a:p>
          <a:p>
            <a:pPr lvl="0">
              <a:spcBef>
                <a:spcPts val="0"/>
              </a:spcBef>
              <a:buNone/>
            </a:pPr>
            <a:endParaRPr/>
          </a:p>
        </p:txBody>
      </p:sp>
    </p:spTree>
  </p:cSld>
  <p:clrMapOvr>
    <a:masterClrMapping/>
  </p:clrMapOvr>
  <p:transition xmlns:p14="http://schemas.microsoft.com/office/powerpoint/2010/mai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311700" y="296550"/>
            <a:ext cx="8520600" cy="572700"/>
          </a:xfrm>
          <a:prstGeom prst="rect">
            <a:avLst/>
          </a:prstGeom>
        </p:spPr>
        <p:txBody>
          <a:bodyPr lIns="91425" tIns="91425" rIns="91425" bIns="91425" anchor="t" anchorCtr="0">
            <a:noAutofit/>
          </a:bodyPr>
          <a:lstStyle/>
          <a:p>
            <a:pPr lvl="0">
              <a:spcBef>
                <a:spcPts val="0"/>
              </a:spcBef>
              <a:buNone/>
            </a:pPr>
            <a:r>
              <a:rPr lang="en"/>
              <a:t>Danielson Framework and Evaluation Plans for Teachers</a:t>
            </a:r>
          </a:p>
        </p:txBody>
      </p:sp>
      <p:sp>
        <p:nvSpPr>
          <p:cNvPr id="131" name="Shape 131"/>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700"/>
              </a:spcBef>
              <a:spcAft>
                <a:spcPts val="0"/>
              </a:spcAft>
              <a:buClr>
                <a:schemeClr val="dk1"/>
              </a:buClr>
              <a:buSzPct val="39285"/>
              <a:buFont typeface="Arial"/>
              <a:buNone/>
            </a:pPr>
            <a:r>
              <a:rPr lang="en" sz="2800">
                <a:solidFill>
                  <a:srgbClr val="FFCC00"/>
                </a:solidFill>
              </a:rPr>
              <a:t>-</a:t>
            </a:r>
            <a:r>
              <a:rPr lang="en" sz="2800">
                <a:solidFill>
                  <a:srgbClr val="000000"/>
                </a:solidFill>
              </a:rPr>
              <a:t>Plan I -Probationary Teachers</a:t>
            </a:r>
          </a:p>
          <a:p>
            <a:pPr lvl="0">
              <a:spcBef>
                <a:spcPts val="700"/>
              </a:spcBef>
              <a:spcAft>
                <a:spcPts val="0"/>
              </a:spcAft>
              <a:buClr>
                <a:schemeClr val="dk1"/>
              </a:buClr>
              <a:buSzPct val="39285"/>
              <a:buFont typeface="Arial"/>
              <a:buNone/>
            </a:pPr>
            <a:r>
              <a:rPr lang="en" sz="2800">
                <a:solidFill>
                  <a:srgbClr val="000000"/>
                </a:solidFill>
              </a:rPr>
              <a:t>-Plan II - Effective or Highly Effective Teachers</a:t>
            </a:r>
          </a:p>
          <a:p>
            <a:pPr lvl="0">
              <a:spcBef>
                <a:spcPts val="700"/>
              </a:spcBef>
              <a:spcAft>
                <a:spcPts val="0"/>
              </a:spcAft>
              <a:buClr>
                <a:schemeClr val="dk1"/>
              </a:buClr>
              <a:buSzPct val="39285"/>
              <a:buFont typeface="Arial"/>
              <a:buNone/>
            </a:pPr>
            <a:r>
              <a:rPr lang="en" sz="2800">
                <a:solidFill>
                  <a:srgbClr val="000000"/>
                </a:solidFill>
              </a:rPr>
              <a:t>-Plan III - Ineffective or Minimally Effective Tenured Teachers.</a:t>
            </a:r>
          </a:p>
          <a:p>
            <a:pPr lvl="0">
              <a:spcBef>
                <a:spcPts val="700"/>
              </a:spcBef>
              <a:spcAft>
                <a:spcPts val="0"/>
              </a:spcAft>
              <a:buClr>
                <a:schemeClr val="dk1"/>
              </a:buClr>
              <a:buSzPct val="39285"/>
              <a:buFont typeface="Arial"/>
              <a:buNone/>
            </a:pPr>
            <a:r>
              <a:rPr lang="en" sz="2800">
                <a:solidFill>
                  <a:srgbClr val="000000"/>
                </a:solidFill>
              </a:rPr>
              <a:t>-Executive Director Completes Walkthroughs and Conducts Observations when needed to support building principals. </a:t>
            </a:r>
          </a:p>
          <a:p>
            <a:pPr lvl="0">
              <a:spcBef>
                <a:spcPts val="0"/>
              </a:spcBef>
              <a:buNone/>
            </a:pPr>
            <a:endParaRPr/>
          </a:p>
        </p:txBody>
      </p:sp>
    </p:spTree>
  </p:cSld>
  <p:clrMapOvr>
    <a:masterClrMapping/>
  </p:clrMapOvr>
  <p:transition xmlns:p14="http://schemas.microsoft.com/office/powerpoint/2010/mai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sz="2400">
                <a:solidFill>
                  <a:srgbClr val="000000"/>
                </a:solidFill>
              </a:rPr>
              <a:t>Plan III  or IDP</a:t>
            </a:r>
          </a:p>
        </p:txBody>
      </p:sp>
      <p:sp>
        <p:nvSpPr>
          <p:cNvPr id="137" name="Shape 137"/>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800"/>
              </a:spcBef>
              <a:spcAft>
                <a:spcPts val="0"/>
              </a:spcAft>
              <a:buClr>
                <a:schemeClr val="dk1"/>
              </a:buClr>
              <a:buSzPct val="45833"/>
              <a:buFont typeface="Arial"/>
              <a:buNone/>
            </a:pPr>
            <a:r>
              <a:rPr lang="en" sz="2400">
                <a:solidFill>
                  <a:srgbClr val="000000"/>
                </a:solidFill>
              </a:rPr>
              <a:t>-Plan III  a. Awareness Phase (30 days)</a:t>
            </a:r>
          </a:p>
          <a:p>
            <a:pPr lvl="0">
              <a:spcBef>
                <a:spcPts val="800"/>
              </a:spcBef>
              <a:spcAft>
                <a:spcPts val="0"/>
              </a:spcAft>
              <a:buClr>
                <a:schemeClr val="dk1"/>
              </a:buClr>
              <a:buSzPct val="45833"/>
              <a:buFont typeface="Arial"/>
              <a:buNone/>
            </a:pPr>
            <a:r>
              <a:rPr lang="en" sz="2400">
                <a:solidFill>
                  <a:srgbClr val="000000"/>
                </a:solidFill>
              </a:rPr>
              <a:t>  b. Assistance Phase (90 days) 	</a:t>
            </a:r>
          </a:p>
          <a:p>
            <a:pPr lvl="0">
              <a:spcBef>
                <a:spcPts val="800"/>
              </a:spcBef>
              <a:spcAft>
                <a:spcPts val="0"/>
              </a:spcAft>
              <a:buClr>
                <a:schemeClr val="dk1"/>
              </a:buClr>
              <a:buSzPct val="45833"/>
              <a:buFont typeface="Arial"/>
              <a:buNone/>
            </a:pPr>
            <a:r>
              <a:rPr lang="en" sz="2400">
                <a:solidFill>
                  <a:srgbClr val="000000"/>
                </a:solidFill>
              </a:rPr>
              <a:t>  c. Discipline Phase (30 days)</a:t>
            </a:r>
          </a:p>
          <a:p>
            <a:pPr lvl="0">
              <a:spcBef>
                <a:spcPts val="800"/>
              </a:spcBef>
              <a:spcAft>
                <a:spcPts val="0"/>
              </a:spcAft>
              <a:buClr>
                <a:schemeClr val="dk1"/>
              </a:buClr>
              <a:buSzPct val="45833"/>
              <a:buFont typeface="Arial"/>
              <a:buNone/>
            </a:pPr>
            <a:r>
              <a:rPr lang="en" sz="2400">
                <a:solidFill>
                  <a:srgbClr val="000000"/>
                </a:solidFill>
              </a:rPr>
              <a:t>-No one can be placed on the Assistance Phase of Plan III without a central office administrator observation. (Provides Safeguards for all.</a:t>
            </a:r>
          </a:p>
          <a:p>
            <a:pPr lvl="0">
              <a:spcBef>
                <a:spcPts val="800"/>
              </a:spcBef>
              <a:spcAft>
                <a:spcPts val="0"/>
              </a:spcAft>
              <a:buClr>
                <a:schemeClr val="dk1"/>
              </a:buClr>
              <a:buSzPct val="45833"/>
              <a:buFont typeface="Arial"/>
              <a:buNone/>
            </a:pPr>
            <a:r>
              <a:rPr lang="en" sz="2400">
                <a:solidFill>
                  <a:srgbClr val="000000"/>
                </a:solidFill>
              </a:rPr>
              <a:t>-Superintendent observes anyone up for potential termination.   </a:t>
            </a:r>
          </a:p>
          <a:p>
            <a:pPr lvl="0">
              <a:spcBef>
                <a:spcPts val="0"/>
              </a:spcBef>
              <a:buNone/>
            </a:pPr>
            <a:endParaRPr sz="2400">
              <a:solidFill>
                <a:srgbClr val="000000"/>
              </a:solidFill>
            </a:endParaRPr>
          </a:p>
        </p:txBody>
      </p:sp>
    </p:spTree>
  </p:cSld>
  <p:clrMapOvr>
    <a:masterClrMapping/>
  </p:clrMapOvr>
  <p:transition xmlns:p14="http://schemas.microsoft.com/office/powerpoint/2010/mai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311700" y="211700"/>
            <a:ext cx="8520600" cy="572700"/>
          </a:xfrm>
          <a:prstGeom prst="rect">
            <a:avLst/>
          </a:prstGeom>
        </p:spPr>
        <p:txBody>
          <a:bodyPr lIns="91425" tIns="91425" rIns="91425" bIns="91425" anchor="t" anchorCtr="0">
            <a:noAutofit/>
          </a:bodyPr>
          <a:lstStyle/>
          <a:p>
            <a:pPr lvl="0">
              <a:spcBef>
                <a:spcPts val="0"/>
              </a:spcBef>
              <a:buNone/>
            </a:pPr>
            <a:r>
              <a:rPr lang="en"/>
              <a:t>Staff Accountability</a:t>
            </a:r>
          </a:p>
        </p:txBody>
      </p:sp>
      <p:sp>
        <p:nvSpPr>
          <p:cNvPr id="143" name="Shape 143"/>
          <p:cNvSpPr txBox="1">
            <a:spLocks noGrp="1"/>
          </p:cNvSpPr>
          <p:nvPr>
            <p:ph type="body" idx="1"/>
          </p:nvPr>
        </p:nvSpPr>
        <p:spPr>
          <a:xfrm>
            <a:off x="311700" y="929775"/>
            <a:ext cx="8520600" cy="3416400"/>
          </a:xfrm>
          <a:prstGeom prst="rect">
            <a:avLst/>
          </a:prstGeom>
        </p:spPr>
        <p:txBody>
          <a:bodyPr lIns="91425" tIns="91425" rIns="91425" bIns="91425" anchor="t" anchorCtr="0">
            <a:noAutofit/>
          </a:bodyPr>
          <a:lstStyle/>
          <a:p>
            <a:pPr lvl="0">
              <a:spcBef>
                <a:spcPts val="700"/>
              </a:spcBef>
              <a:spcAft>
                <a:spcPts val="0"/>
              </a:spcAft>
              <a:buClr>
                <a:schemeClr val="dk1"/>
              </a:buClr>
              <a:buSzPct val="45833"/>
              <a:buFont typeface="Arial"/>
              <a:buNone/>
            </a:pPr>
            <a:r>
              <a:rPr lang="en" sz="2400">
                <a:solidFill>
                  <a:srgbClr val="000000"/>
                </a:solidFill>
              </a:rPr>
              <a:t>-Making Tough Decisions on Staff Accountability</a:t>
            </a:r>
          </a:p>
          <a:p>
            <a:pPr lvl="0">
              <a:spcBef>
                <a:spcPts val="700"/>
              </a:spcBef>
              <a:spcAft>
                <a:spcPts val="0"/>
              </a:spcAft>
              <a:buClr>
                <a:schemeClr val="dk1"/>
              </a:buClr>
              <a:buSzPct val="45833"/>
              <a:buFont typeface="Arial"/>
              <a:buNone/>
            </a:pPr>
            <a:r>
              <a:rPr lang="en" sz="2400">
                <a:solidFill>
                  <a:srgbClr val="000000"/>
                </a:solidFill>
              </a:rPr>
              <a:t>-How do we do it.</a:t>
            </a:r>
          </a:p>
          <a:p>
            <a:pPr lvl="0">
              <a:spcBef>
                <a:spcPts val="700"/>
              </a:spcBef>
              <a:spcAft>
                <a:spcPts val="0"/>
              </a:spcAft>
              <a:buClr>
                <a:schemeClr val="dk1"/>
              </a:buClr>
              <a:buSzPct val="45833"/>
              <a:buFont typeface="Arial"/>
              <a:buNone/>
            </a:pPr>
            <a:r>
              <a:rPr lang="en" sz="2400">
                <a:solidFill>
                  <a:srgbClr val="000000"/>
                </a:solidFill>
              </a:rPr>
              <a:t>-Relationships with union are huge.  We have saved a lot of $ and Time.</a:t>
            </a:r>
          </a:p>
          <a:p>
            <a:pPr lvl="0">
              <a:spcBef>
                <a:spcPts val="700"/>
              </a:spcBef>
              <a:spcAft>
                <a:spcPts val="0"/>
              </a:spcAft>
              <a:buClr>
                <a:schemeClr val="dk1"/>
              </a:buClr>
              <a:buSzPct val="45833"/>
              <a:buFont typeface="Arial"/>
              <a:buNone/>
            </a:pPr>
            <a:r>
              <a:rPr lang="en" sz="2400">
                <a:solidFill>
                  <a:srgbClr val="000000"/>
                </a:solidFill>
              </a:rPr>
              <a:t>-Following through and Superintendent Support</a:t>
            </a:r>
          </a:p>
          <a:p>
            <a:pPr lvl="0">
              <a:spcBef>
                <a:spcPts val="700"/>
              </a:spcBef>
              <a:spcAft>
                <a:spcPts val="0"/>
              </a:spcAft>
              <a:buClr>
                <a:schemeClr val="dk1"/>
              </a:buClr>
              <a:buSzPct val="45833"/>
              <a:buFont typeface="Arial"/>
              <a:buNone/>
            </a:pPr>
            <a:r>
              <a:rPr lang="en" sz="2400">
                <a:solidFill>
                  <a:srgbClr val="000000"/>
                </a:solidFill>
              </a:rPr>
              <a:t>-Training For Administrators and High Expectations for all</a:t>
            </a:r>
          </a:p>
          <a:p>
            <a:pPr lvl="0">
              <a:spcBef>
                <a:spcPts val="0"/>
              </a:spcBef>
              <a:buNone/>
            </a:pPr>
            <a:endParaRPr sz="2400">
              <a:solidFill>
                <a:srgbClr val="000000"/>
              </a:solidFill>
            </a:endParaRPr>
          </a:p>
        </p:txBody>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311700" y="189391"/>
            <a:ext cx="8520599" cy="4361442"/>
          </a:xfrm>
        </p:spPr>
        <p:txBody>
          <a:bodyPr/>
          <a:lstStyle/>
          <a:p>
            <a:r>
              <a:rPr lang="en-US" altLang="en-US" sz="3200" dirty="0">
                <a:solidFill>
                  <a:schemeClr val="tx1"/>
                </a:solidFill>
                <a:latin typeface="Times New Roman" charset="0"/>
                <a:ea typeface="ヒラギノ角ゴ ProN W3" charset="-128"/>
              </a:rPr>
              <a:t>In order to be successful</a:t>
            </a:r>
            <a:r>
              <a:rPr lang="en-US" altLang="en-US" sz="3200" dirty="0">
                <a:solidFill>
                  <a:schemeClr val="tx1"/>
                </a:solidFill>
                <a:latin typeface="Times New Roman" charset="0"/>
              </a:rPr>
              <a:t>, professional learning communities must be embedded in the culture of our school.  Teamwork and collaboration at Dearborn Public Schools is not an option, it is who we are and what we do as a part of our daily routine.  Glenn Maleyko, </a:t>
            </a:r>
            <a:r>
              <a:rPr lang="en-US" altLang="en-US" sz="3200" dirty="0" err="1" smtClean="0">
                <a:solidFill>
                  <a:schemeClr val="tx1"/>
                </a:solidFill>
                <a:latin typeface="Times New Roman" charset="0"/>
              </a:rPr>
              <a:t>Maysam</a:t>
            </a:r>
            <a:r>
              <a:rPr lang="en-US" altLang="en-US" sz="3200" dirty="0" smtClean="0">
                <a:solidFill>
                  <a:schemeClr val="tx1"/>
                </a:solidFill>
                <a:latin typeface="Times New Roman" charset="0"/>
              </a:rPr>
              <a:t> </a:t>
            </a:r>
            <a:r>
              <a:rPr lang="en-US" altLang="en-US" sz="3200" dirty="0" err="1" smtClean="0">
                <a:solidFill>
                  <a:schemeClr val="tx1"/>
                </a:solidFill>
                <a:latin typeface="Times New Roman" charset="0"/>
              </a:rPr>
              <a:t>Alie-Bazzi</a:t>
            </a:r>
            <a:r>
              <a:rPr lang="en-US" altLang="en-US" sz="3200" dirty="0" smtClean="0">
                <a:solidFill>
                  <a:schemeClr val="tx1"/>
                </a:solidFill>
                <a:latin typeface="Times New Roman" charset="0"/>
              </a:rPr>
              <a:t>, Chris </a:t>
            </a:r>
            <a:r>
              <a:rPr lang="en-US" altLang="en-US" sz="3200" dirty="0" err="1" smtClean="0">
                <a:solidFill>
                  <a:schemeClr val="tx1"/>
                </a:solidFill>
                <a:latin typeface="Times New Roman" charset="0"/>
              </a:rPr>
              <a:t>Sipperley</a:t>
            </a:r>
            <a:r>
              <a:rPr lang="en-US" altLang="en-US" sz="3200" dirty="0" smtClean="0">
                <a:solidFill>
                  <a:schemeClr val="tx1"/>
                </a:solidFill>
                <a:latin typeface="Times New Roman" charset="0"/>
              </a:rPr>
              <a:t> and </a:t>
            </a:r>
            <a:r>
              <a:rPr lang="en-US" altLang="en-US" sz="3200" dirty="0">
                <a:solidFill>
                  <a:schemeClr val="tx1"/>
                </a:solidFill>
                <a:latin typeface="Times New Roman" charset="0"/>
              </a:rPr>
              <a:t>one Dearborn Team: Students First.</a:t>
            </a:r>
            <a:endParaRPr lang="en-US" sz="3200" dirty="0"/>
          </a:p>
        </p:txBody>
      </p:sp>
    </p:spTree>
    <p:extLst>
      <p:ext uri="{BB962C8B-B14F-4D97-AF65-F5344CB8AC3E}">
        <p14:creationId xmlns:p14="http://schemas.microsoft.com/office/powerpoint/2010/main" val="1478931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Winston Churchill</a:t>
            </a:r>
          </a:p>
        </p:txBody>
      </p:sp>
      <p:sp>
        <p:nvSpPr>
          <p:cNvPr id="149" name="Shape 149"/>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800"/>
              </a:spcBef>
              <a:spcAft>
                <a:spcPts val="0"/>
              </a:spcAft>
              <a:buClr>
                <a:schemeClr val="dk1"/>
              </a:buClr>
              <a:buSzPct val="45833"/>
              <a:buFont typeface="Arial"/>
              <a:buNone/>
            </a:pPr>
            <a:r>
              <a:rPr lang="en" sz="2400">
                <a:solidFill>
                  <a:srgbClr val="000000"/>
                </a:solidFill>
              </a:rPr>
              <a:t>True genius resides in the capacity for evaluation of uncertain, hazardous, and conflicting information.</a:t>
            </a:r>
          </a:p>
          <a:p>
            <a:pPr lvl="0">
              <a:spcBef>
                <a:spcPts val="0"/>
              </a:spcBef>
              <a:buNone/>
            </a:pPr>
            <a:endParaRPr/>
          </a:p>
        </p:txBody>
      </p:sp>
    </p:spTree>
  </p:cSld>
  <p:clrMapOvr>
    <a:masterClrMapping/>
  </p:clrMapOvr>
  <p:transition xmlns:p14="http://schemas.microsoft.com/office/powerpoint/2010/mai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ctrTitle"/>
          </p:nvPr>
        </p:nvSpPr>
        <p:spPr>
          <a:xfrm>
            <a:off x="311700" y="232375"/>
            <a:ext cx="8520599" cy="4787100"/>
          </a:xfrm>
          <a:prstGeom prst="rect">
            <a:avLst/>
          </a:prstGeom>
        </p:spPr>
        <p:txBody>
          <a:bodyPr lIns="91425" tIns="91425" rIns="91425" bIns="91425" anchor="b" anchorCtr="0">
            <a:noAutofit/>
          </a:bodyPr>
          <a:lstStyle/>
          <a:p>
            <a:pPr lvl="0">
              <a:spcBef>
                <a:spcPts val="0"/>
              </a:spcBef>
              <a:buNone/>
            </a:pPr>
            <a:endParaRPr/>
          </a:p>
        </p:txBody>
      </p:sp>
      <p:pic>
        <p:nvPicPr>
          <p:cNvPr id="155" name="Shape 155"/>
          <p:cNvPicPr preferRelativeResize="0"/>
          <p:nvPr/>
        </p:nvPicPr>
        <p:blipFill>
          <a:blip r:embed="rId3">
            <a:alphaModFix/>
          </a:blip>
          <a:stretch>
            <a:fillRect/>
          </a:stretch>
        </p:blipFill>
        <p:spPr>
          <a:xfrm>
            <a:off x="397125" y="387300"/>
            <a:ext cx="8328349" cy="4632175"/>
          </a:xfrm>
          <a:prstGeom prst="rect">
            <a:avLst/>
          </a:prstGeom>
          <a:noFill/>
          <a:ln>
            <a:noFill/>
          </a:ln>
        </p:spPr>
      </p:pic>
    </p:spTree>
  </p:cSld>
  <p:clrMapOvr>
    <a:masterClrMapping/>
  </p:clrMapOvr>
  <p:transition xmlns:p14="http://schemas.microsoft.com/office/powerpoint/2010/mai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ctrTitle"/>
          </p:nvPr>
        </p:nvSpPr>
        <p:spPr>
          <a:xfrm>
            <a:off x="311700" y="170575"/>
            <a:ext cx="8520599" cy="4723499"/>
          </a:xfrm>
          <a:prstGeom prst="rect">
            <a:avLst/>
          </a:prstGeom>
        </p:spPr>
        <p:txBody>
          <a:bodyPr lIns="91425" tIns="91425" rIns="91425" bIns="91425" anchor="b" anchorCtr="0">
            <a:noAutofit/>
          </a:bodyPr>
          <a:lstStyle/>
          <a:p>
            <a:pPr lvl="0" rtl="0">
              <a:spcBef>
                <a:spcPts val="0"/>
              </a:spcBef>
              <a:buNone/>
            </a:pPr>
            <a:r>
              <a:rPr lang="en" sz="3000" b="1">
                <a:latin typeface="Cambria"/>
                <a:ea typeface="Cambria"/>
                <a:cs typeface="Cambria"/>
                <a:sym typeface="Cambria"/>
              </a:rPr>
              <a:t>Measurable Goal = 25% of overall evaluation</a:t>
            </a:r>
          </a:p>
          <a:p>
            <a:pPr lvl="0" algn="l" rtl="0">
              <a:spcBef>
                <a:spcPts val="0"/>
              </a:spcBef>
              <a:buNone/>
            </a:pPr>
            <a:endParaRPr sz="3000">
              <a:latin typeface="Cambria"/>
              <a:ea typeface="Cambria"/>
              <a:cs typeface="Cambria"/>
              <a:sym typeface="Cambria"/>
            </a:endParaRPr>
          </a:p>
          <a:p>
            <a:pPr lvl="0" algn="l" rtl="0">
              <a:spcBef>
                <a:spcPts val="0"/>
              </a:spcBef>
              <a:buNone/>
            </a:pPr>
            <a:r>
              <a:rPr lang="en" sz="3000">
                <a:latin typeface="Cambria"/>
                <a:ea typeface="Cambria"/>
                <a:cs typeface="Cambria"/>
                <a:sym typeface="Cambria"/>
              </a:rPr>
              <a:t>10% - Building Performance </a:t>
            </a:r>
          </a:p>
          <a:p>
            <a:pPr lvl="0" algn="l" rtl="0">
              <a:spcBef>
                <a:spcPts val="0"/>
              </a:spcBef>
              <a:buNone/>
            </a:pPr>
            <a:endParaRPr sz="3000">
              <a:latin typeface="Cambria"/>
              <a:ea typeface="Cambria"/>
              <a:cs typeface="Cambria"/>
              <a:sym typeface="Cambria"/>
            </a:endParaRPr>
          </a:p>
          <a:p>
            <a:pPr lvl="0" algn="l" rtl="0">
              <a:spcBef>
                <a:spcPts val="0"/>
              </a:spcBef>
              <a:buNone/>
            </a:pPr>
            <a:r>
              <a:rPr lang="en" sz="3000">
                <a:latin typeface="Cambria"/>
                <a:ea typeface="Cambria"/>
                <a:cs typeface="Cambria"/>
                <a:sym typeface="Cambria"/>
              </a:rPr>
              <a:t>10% - Classroom Performance </a:t>
            </a:r>
          </a:p>
          <a:p>
            <a:pPr lvl="0" algn="l" rtl="0">
              <a:spcBef>
                <a:spcPts val="0"/>
              </a:spcBef>
              <a:buNone/>
            </a:pPr>
            <a:endParaRPr sz="3000">
              <a:latin typeface="Cambria"/>
              <a:ea typeface="Cambria"/>
              <a:cs typeface="Cambria"/>
              <a:sym typeface="Cambria"/>
            </a:endParaRPr>
          </a:p>
          <a:p>
            <a:pPr lvl="0" algn="l" rtl="0">
              <a:spcBef>
                <a:spcPts val="0"/>
              </a:spcBef>
              <a:buNone/>
            </a:pPr>
            <a:r>
              <a:rPr lang="en" sz="3000">
                <a:latin typeface="Cambria"/>
                <a:ea typeface="Cambria"/>
                <a:cs typeface="Cambria"/>
                <a:sym typeface="Cambria"/>
              </a:rPr>
              <a:t>5% - District Performance </a:t>
            </a:r>
          </a:p>
          <a:p>
            <a:pPr lvl="0" algn="l" rtl="0">
              <a:spcBef>
                <a:spcPts val="0"/>
              </a:spcBef>
              <a:buNone/>
            </a:pPr>
            <a:r>
              <a:rPr lang="en" sz="3000">
                <a:latin typeface="Cambria"/>
                <a:ea typeface="Cambria"/>
                <a:cs typeface="Cambria"/>
                <a:sym typeface="Cambria"/>
              </a:rPr>
              <a:t>                                         - Pending State Direction</a:t>
            </a:r>
          </a:p>
          <a:p>
            <a:pPr lvl="0" algn="l" rtl="0">
              <a:spcBef>
                <a:spcPts val="0"/>
              </a:spcBef>
              <a:buNone/>
            </a:pPr>
            <a:endParaRPr sz="3000">
              <a:latin typeface="Cambria"/>
              <a:ea typeface="Cambria"/>
              <a:cs typeface="Cambria"/>
              <a:sym typeface="Cambria"/>
            </a:endParaRPr>
          </a:p>
          <a:p>
            <a:pPr lvl="0" algn="l">
              <a:spcBef>
                <a:spcPts val="0"/>
              </a:spcBef>
              <a:buNone/>
            </a:pPr>
            <a:endParaRPr sz="3000">
              <a:latin typeface="Cambria"/>
              <a:ea typeface="Cambria"/>
              <a:cs typeface="Cambria"/>
              <a:sym typeface="Cambria"/>
            </a:endParaRPr>
          </a:p>
        </p:txBody>
      </p:sp>
    </p:spTree>
  </p:cSld>
  <p:clrMapOvr>
    <a:masterClrMapping/>
  </p:clrMapOvr>
  <p:transition xmlns:p14="http://schemas.microsoft.com/office/powerpoint/2010/mai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Growth Data</a:t>
            </a:r>
          </a:p>
        </p:txBody>
      </p:sp>
      <p:sp>
        <p:nvSpPr>
          <p:cNvPr id="166" name="Shape 166"/>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spcAft>
                <a:spcPts val="0"/>
              </a:spcAft>
              <a:buClr>
                <a:schemeClr val="dk1"/>
              </a:buClr>
              <a:buSzPct val="36666"/>
              <a:buFont typeface="Arial"/>
              <a:buNone/>
            </a:pPr>
            <a:r>
              <a:rPr lang="en" sz="3000">
                <a:solidFill>
                  <a:srgbClr val="000000"/>
                </a:solidFill>
                <a:latin typeface="Calibri"/>
                <a:ea typeface="Calibri"/>
                <a:cs typeface="Calibri"/>
                <a:sym typeface="Calibri"/>
              </a:rPr>
              <a:t>•</a:t>
            </a:r>
            <a:r>
              <a:rPr lang="en" sz="3000" b="1">
                <a:solidFill>
                  <a:srgbClr val="000000"/>
                </a:solidFill>
                <a:latin typeface="Calibri"/>
                <a:ea typeface="Calibri"/>
                <a:cs typeface="Calibri"/>
                <a:sym typeface="Calibri"/>
              </a:rPr>
              <a:t>5% District growth based on state accountability measures</a:t>
            </a:r>
          </a:p>
          <a:p>
            <a:pPr lvl="0">
              <a:spcBef>
                <a:spcPts val="600"/>
              </a:spcBef>
              <a:spcAft>
                <a:spcPts val="0"/>
              </a:spcAft>
              <a:buClr>
                <a:schemeClr val="dk1"/>
              </a:buClr>
              <a:buSzPct val="36666"/>
              <a:buFont typeface="Arial"/>
              <a:buNone/>
            </a:pPr>
            <a:r>
              <a:rPr lang="en" sz="3000">
                <a:solidFill>
                  <a:srgbClr val="000000"/>
                </a:solidFill>
                <a:latin typeface="Calibri"/>
                <a:ea typeface="Calibri"/>
                <a:cs typeface="Calibri"/>
                <a:sym typeface="Calibri"/>
              </a:rPr>
              <a:t>•</a:t>
            </a:r>
            <a:r>
              <a:rPr lang="en" sz="3000" b="1">
                <a:solidFill>
                  <a:srgbClr val="000000"/>
                </a:solidFill>
                <a:latin typeface="Calibri"/>
                <a:ea typeface="Calibri"/>
                <a:cs typeface="Calibri"/>
                <a:sym typeface="Calibri"/>
              </a:rPr>
              <a:t>10% Building Growth based on state or building or district common assessments</a:t>
            </a:r>
          </a:p>
          <a:p>
            <a:pPr lvl="0">
              <a:spcBef>
                <a:spcPts val="600"/>
              </a:spcBef>
              <a:spcAft>
                <a:spcPts val="0"/>
              </a:spcAft>
              <a:buClr>
                <a:schemeClr val="dk1"/>
              </a:buClr>
              <a:buSzPct val="36666"/>
              <a:buFont typeface="Arial"/>
              <a:buNone/>
            </a:pPr>
            <a:r>
              <a:rPr lang="en" sz="3000">
                <a:solidFill>
                  <a:srgbClr val="000000"/>
                </a:solidFill>
                <a:latin typeface="Calibri"/>
                <a:ea typeface="Calibri"/>
                <a:cs typeface="Calibri"/>
                <a:sym typeface="Calibri"/>
              </a:rPr>
              <a:t>•</a:t>
            </a:r>
            <a:r>
              <a:rPr lang="en" sz="3000" b="1">
                <a:solidFill>
                  <a:srgbClr val="000000"/>
                </a:solidFill>
                <a:latin typeface="Calibri"/>
                <a:ea typeface="Calibri"/>
                <a:cs typeface="Calibri"/>
                <a:sym typeface="Calibri"/>
              </a:rPr>
              <a:t>10% Classroom Growth based on State Assessments, District Common Assessments or Classroom Assessments</a:t>
            </a:r>
          </a:p>
          <a:p>
            <a:pPr lvl="0">
              <a:spcBef>
                <a:spcPts val="0"/>
              </a:spcBef>
              <a:buNone/>
            </a:pPr>
            <a:endParaRPr/>
          </a:p>
        </p:txBody>
      </p:sp>
    </p:spTree>
  </p:cSld>
  <p:clrMapOvr>
    <a:masterClrMapping/>
  </p:clrMapOvr>
  <p:transition xmlns:p14="http://schemas.microsoft.com/office/powerpoint/2010/mai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a:spLocks noGrp="1"/>
          </p:cNvSpPr>
          <p:nvPr>
            <p:ph type="body" idx="1"/>
          </p:nvPr>
        </p:nvSpPr>
        <p:spPr>
          <a:xfrm>
            <a:off x="311700" y="249300"/>
            <a:ext cx="8520599" cy="4763100"/>
          </a:xfrm>
          <a:prstGeom prst="rect">
            <a:avLst/>
          </a:prstGeom>
        </p:spPr>
        <p:txBody>
          <a:bodyPr lIns="91425" tIns="91425" rIns="91425" bIns="91425" anchor="t" anchorCtr="0">
            <a:noAutofit/>
          </a:bodyPr>
          <a:lstStyle/>
          <a:p>
            <a:pPr lvl="0" rtl="0">
              <a:spcBef>
                <a:spcPts val="0"/>
              </a:spcBef>
              <a:buNone/>
            </a:pPr>
            <a:r>
              <a:rPr lang="en" b="1">
                <a:latin typeface="Times New Roman"/>
                <a:ea typeface="Times New Roman"/>
                <a:cs typeface="Times New Roman"/>
                <a:sym typeface="Times New Roman"/>
              </a:rPr>
              <a:t>Coming soon…</a:t>
            </a:r>
          </a:p>
          <a:p>
            <a:pPr lvl="0" rtl="0">
              <a:spcBef>
                <a:spcPts val="0"/>
              </a:spcBef>
              <a:buNone/>
            </a:pPr>
            <a:r>
              <a:rPr lang="en" b="1">
                <a:latin typeface="Times New Roman"/>
                <a:ea typeface="Times New Roman"/>
                <a:cs typeface="Times New Roman"/>
                <a:sym typeface="Times New Roman"/>
              </a:rPr>
              <a:t>Updates regarding the selection and implementation of the new administrator evaluation framework. </a:t>
            </a:r>
          </a:p>
          <a:p>
            <a:pPr lvl="0" rtl="0">
              <a:spcBef>
                <a:spcPts val="0"/>
              </a:spcBef>
              <a:buNone/>
            </a:pPr>
            <a:r>
              <a:rPr lang="en" b="1">
                <a:latin typeface="Times New Roman"/>
                <a:ea typeface="Times New Roman"/>
                <a:cs typeface="Times New Roman"/>
                <a:sym typeface="Times New Roman"/>
              </a:rPr>
              <a:t>Administrator Evaluation Committee Members:</a:t>
            </a:r>
          </a:p>
          <a:p>
            <a:pPr lvl="0" rtl="0">
              <a:lnSpc>
                <a:spcPct val="100000"/>
              </a:lnSpc>
              <a:spcBef>
                <a:spcPts val="0"/>
              </a:spcBef>
              <a:spcAft>
                <a:spcPts val="0"/>
              </a:spcAft>
              <a:buNone/>
            </a:pPr>
            <a:r>
              <a:rPr lang="en" b="1">
                <a:latin typeface="Times New Roman"/>
                <a:ea typeface="Times New Roman"/>
                <a:cs typeface="Times New Roman"/>
                <a:sym typeface="Times New Roman"/>
              </a:rPr>
              <a:t>Maysam Alie-Bazzi	Rita Rauch</a:t>
            </a:r>
          </a:p>
          <a:p>
            <a:pPr lvl="0" rtl="0">
              <a:lnSpc>
                <a:spcPct val="100000"/>
              </a:lnSpc>
              <a:spcBef>
                <a:spcPts val="0"/>
              </a:spcBef>
              <a:spcAft>
                <a:spcPts val="0"/>
              </a:spcAft>
              <a:buNone/>
            </a:pPr>
            <a:r>
              <a:rPr lang="en" b="1">
                <a:latin typeface="Times New Roman"/>
                <a:ea typeface="Times New Roman"/>
                <a:cs typeface="Times New Roman"/>
                <a:sym typeface="Times New Roman"/>
              </a:rPr>
              <a:t>Gretchen Bajorek 		Rob Seeterlin</a:t>
            </a:r>
          </a:p>
          <a:p>
            <a:pPr lvl="0" rtl="0">
              <a:lnSpc>
                <a:spcPct val="100000"/>
              </a:lnSpc>
              <a:spcBef>
                <a:spcPts val="0"/>
              </a:spcBef>
              <a:spcAft>
                <a:spcPts val="0"/>
              </a:spcAft>
              <a:buNone/>
            </a:pPr>
            <a:r>
              <a:rPr lang="en" b="1">
                <a:latin typeface="Times New Roman"/>
                <a:ea typeface="Times New Roman"/>
                <a:cs typeface="Times New Roman"/>
                <a:sym typeface="Times New Roman"/>
              </a:rPr>
              <a:t>Scott Casebolt		Kristi Waddell </a:t>
            </a:r>
          </a:p>
          <a:p>
            <a:pPr lvl="0" rtl="0">
              <a:lnSpc>
                <a:spcPct val="100000"/>
              </a:lnSpc>
              <a:spcBef>
                <a:spcPts val="0"/>
              </a:spcBef>
              <a:spcAft>
                <a:spcPts val="0"/>
              </a:spcAft>
              <a:buNone/>
            </a:pPr>
            <a:r>
              <a:rPr lang="en" b="1">
                <a:latin typeface="Times New Roman"/>
                <a:ea typeface="Times New Roman"/>
                <a:cs typeface="Times New Roman"/>
                <a:sym typeface="Times New Roman"/>
              </a:rPr>
              <a:t>Jill Chochol </a:t>
            </a:r>
          </a:p>
          <a:p>
            <a:pPr lvl="0" rtl="0">
              <a:lnSpc>
                <a:spcPct val="100000"/>
              </a:lnSpc>
              <a:spcBef>
                <a:spcPts val="0"/>
              </a:spcBef>
              <a:spcAft>
                <a:spcPts val="0"/>
              </a:spcAft>
              <a:buNone/>
            </a:pPr>
            <a:r>
              <a:rPr lang="en" b="1">
                <a:latin typeface="Times New Roman"/>
                <a:ea typeface="Times New Roman"/>
                <a:cs typeface="Times New Roman"/>
                <a:sym typeface="Times New Roman"/>
              </a:rPr>
              <a:t>Andy Denison </a:t>
            </a:r>
          </a:p>
          <a:p>
            <a:pPr lvl="0" rtl="0">
              <a:lnSpc>
                <a:spcPct val="100000"/>
              </a:lnSpc>
              <a:spcBef>
                <a:spcPts val="0"/>
              </a:spcBef>
              <a:spcAft>
                <a:spcPts val="0"/>
              </a:spcAft>
              <a:buNone/>
            </a:pPr>
            <a:r>
              <a:rPr lang="en" b="1">
                <a:latin typeface="Times New Roman"/>
                <a:ea typeface="Times New Roman"/>
                <a:cs typeface="Times New Roman"/>
                <a:sym typeface="Times New Roman"/>
              </a:rPr>
              <a:t>Ross Grover </a:t>
            </a:r>
          </a:p>
          <a:p>
            <a:pPr lvl="0" rtl="0">
              <a:lnSpc>
                <a:spcPct val="100000"/>
              </a:lnSpc>
              <a:spcBef>
                <a:spcPts val="0"/>
              </a:spcBef>
              <a:spcAft>
                <a:spcPts val="0"/>
              </a:spcAft>
              <a:buNone/>
            </a:pPr>
            <a:r>
              <a:rPr lang="en" b="1">
                <a:latin typeface="Times New Roman"/>
                <a:ea typeface="Times New Roman"/>
                <a:cs typeface="Times New Roman"/>
                <a:sym typeface="Times New Roman"/>
              </a:rPr>
              <a:t>Jamal Lawera </a:t>
            </a:r>
          </a:p>
          <a:p>
            <a:pPr lvl="0" rtl="0">
              <a:lnSpc>
                <a:spcPct val="100000"/>
              </a:lnSpc>
              <a:spcBef>
                <a:spcPts val="0"/>
              </a:spcBef>
              <a:spcAft>
                <a:spcPts val="0"/>
              </a:spcAft>
              <a:buNone/>
            </a:pPr>
            <a:r>
              <a:rPr lang="en" b="1">
                <a:latin typeface="Times New Roman"/>
                <a:ea typeface="Times New Roman"/>
                <a:cs typeface="Times New Roman"/>
                <a:sym typeface="Times New Roman"/>
              </a:rPr>
              <a:t>Shannon Peterson</a:t>
            </a:r>
          </a:p>
          <a:p>
            <a:pPr lvl="0" rtl="0">
              <a:lnSpc>
                <a:spcPct val="100000"/>
              </a:lnSpc>
              <a:spcBef>
                <a:spcPts val="0"/>
              </a:spcBef>
              <a:spcAft>
                <a:spcPts val="0"/>
              </a:spcAft>
              <a:buNone/>
            </a:pPr>
            <a:endParaRPr>
              <a:latin typeface="Cambria"/>
              <a:ea typeface="Cambria"/>
              <a:cs typeface="Cambria"/>
              <a:sym typeface="Cambria"/>
            </a:endParaRPr>
          </a:p>
          <a:p>
            <a:pPr lvl="0">
              <a:lnSpc>
                <a:spcPct val="100000"/>
              </a:lnSpc>
              <a:spcBef>
                <a:spcPts val="0"/>
              </a:spcBef>
              <a:buNone/>
            </a:pPr>
            <a:endParaRPr>
              <a:latin typeface="Cambria"/>
              <a:ea typeface="Cambria"/>
              <a:cs typeface="Cambria"/>
              <a:sym typeface="Cambria"/>
            </a:endParaRPr>
          </a:p>
        </p:txBody>
      </p:sp>
      <p:pic>
        <p:nvPicPr>
          <p:cNvPr id="172" name="Shape 172"/>
          <p:cNvPicPr preferRelativeResize="0"/>
          <p:nvPr/>
        </p:nvPicPr>
        <p:blipFill>
          <a:blip r:embed="rId3">
            <a:alphaModFix/>
          </a:blip>
          <a:stretch>
            <a:fillRect/>
          </a:stretch>
        </p:blipFill>
        <p:spPr>
          <a:xfrm>
            <a:off x="5181050" y="1843375"/>
            <a:ext cx="3651249" cy="2874624"/>
          </a:xfrm>
          <a:prstGeom prst="rect">
            <a:avLst/>
          </a:prstGeom>
          <a:noFill/>
          <a:ln>
            <a:noFill/>
          </a:ln>
        </p:spPr>
      </p:pic>
    </p:spTree>
  </p:cSld>
  <p:clrMapOvr>
    <a:masterClrMapping/>
  </p:clrMapOvr>
  <p:transition xmlns:p14="http://schemas.microsoft.com/office/powerpoint/2010/mai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Administrator Evaluation		</a:t>
            </a:r>
          </a:p>
        </p:txBody>
      </p:sp>
      <p:sp>
        <p:nvSpPr>
          <p:cNvPr id="178" name="Shape 178"/>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a:t>2015-16 -- District Developed Administration Evaluation Tool</a:t>
            </a:r>
          </a:p>
          <a:p>
            <a:pPr lvl="0">
              <a:spcBef>
                <a:spcPts val="0"/>
              </a:spcBef>
              <a:buNone/>
            </a:pPr>
            <a:r>
              <a:rPr lang="en"/>
              <a:t>2016-17 -- Dr. Doug Reeves:  Leadership Performance Matrix Tool </a:t>
            </a:r>
          </a:p>
          <a:p>
            <a:pPr lvl="0">
              <a:spcBef>
                <a:spcPts val="0"/>
              </a:spcBef>
              <a:buNone/>
            </a:pPr>
            <a:r>
              <a:rPr lang="en"/>
              <a:t>2017-18 -- Goal:  Introduce online tool for administration evaluation. </a:t>
            </a:r>
          </a:p>
        </p:txBody>
      </p:sp>
    </p:spTree>
  </p:cSld>
  <p:clrMapOvr>
    <a:masterClrMapping/>
  </p:clrMapOvr>
  <p:transition xmlns:p14="http://schemas.microsoft.com/office/powerpoint/2010/mai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subTitle" idx="1"/>
          </p:nvPr>
        </p:nvSpPr>
        <p:spPr>
          <a:xfrm>
            <a:off x="311700" y="199075"/>
            <a:ext cx="8520599" cy="4618499"/>
          </a:xfrm>
          <a:prstGeom prst="rect">
            <a:avLst/>
          </a:prstGeom>
          <a:noFill/>
        </p:spPr>
        <p:txBody>
          <a:bodyPr lIns="91425" tIns="91425" rIns="91425" bIns="91425" anchor="t" anchorCtr="0">
            <a:noAutofit/>
          </a:bodyPr>
          <a:lstStyle/>
          <a:p>
            <a:pPr lvl="0" rtl="0">
              <a:spcBef>
                <a:spcPts val="0"/>
              </a:spcBef>
              <a:buNone/>
            </a:pPr>
            <a:r>
              <a:rPr lang="en"/>
              <a:t>Legislative Updates:</a:t>
            </a:r>
          </a:p>
          <a:p>
            <a:pPr lvl="0" algn="l" rtl="0">
              <a:lnSpc>
                <a:spcPct val="115000"/>
              </a:lnSpc>
              <a:spcBef>
                <a:spcPts val="0"/>
              </a:spcBef>
              <a:buClr>
                <a:schemeClr val="dk1"/>
              </a:buClr>
              <a:buSzPct val="91666"/>
              <a:buFont typeface="Arial"/>
              <a:buNone/>
            </a:pPr>
            <a:endParaRPr sz="1200" b="1" u="sng">
              <a:solidFill>
                <a:srgbClr val="222222"/>
              </a:solidFill>
              <a:highlight>
                <a:srgbClr val="FFFFFF"/>
              </a:highlight>
              <a:latin typeface="Times New Roman"/>
              <a:ea typeface="Times New Roman"/>
              <a:cs typeface="Times New Roman"/>
              <a:sym typeface="Times New Roman"/>
            </a:endParaRPr>
          </a:p>
          <a:p>
            <a:pPr marL="457200" lvl="0" indent="-304800" algn="l" rtl="0">
              <a:lnSpc>
                <a:spcPct val="115000"/>
              </a:lnSpc>
              <a:spcBef>
                <a:spcPts val="0"/>
              </a:spcBef>
              <a:buClr>
                <a:srgbClr val="222222"/>
              </a:buClr>
              <a:buSzPct val="100000"/>
              <a:buFont typeface="Times New Roman"/>
              <a:buChar char="●"/>
            </a:pPr>
            <a:r>
              <a:rPr lang="en" sz="1200">
                <a:solidFill>
                  <a:srgbClr val="222222"/>
                </a:solidFill>
                <a:highlight>
                  <a:srgbClr val="FFFFFF"/>
                </a:highlight>
                <a:latin typeface="Times New Roman"/>
                <a:ea typeface="Times New Roman"/>
                <a:cs typeface="Times New Roman"/>
                <a:sym typeface="Times New Roman"/>
              </a:rPr>
              <a:t>The committee agreed that the </a:t>
            </a:r>
            <a:r>
              <a:rPr lang="en" sz="1200" b="1" u="sng">
                <a:solidFill>
                  <a:srgbClr val="222222"/>
                </a:solidFill>
                <a:highlight>
                  <a:srgbClr val="FFFFFF"/>
                </a:highlight>
                <a:latin typeface="Times New Roman"/>
                <a:ea typeface="Times New Roman"/>
                <a:cs typeface="Times New Roman"/>
                <a:sym typeface="Times New Roman"/>
              </a:rPr>
              <a:t>25% measurable growth goal</a:t>
            </a:r>
            <a:r>
              <a:rPr lang="en" sz="1200">
                <a:solidFill>
                  <a:srgbClr val="222222"/>
                </a:solidFill>
                <a:highlight>
                  <a:srgbClr val="FFFFFF"/>
                </a:highlight>
                <a:latin typeface="Times New Roman"/>
                <a:ea typeface="Times New Roman"/>
                <a:cs typeface="Times New Roman"/>
                <a:sym typeface="Times New Roman"/>
              </a:rPr>
              <a:t> will be weighted the same as it was during the 2014-15 school year, which is 10% classroom, 10% building, and 5% district performance. </a:t>
            </a:r>
          </a:p>
          <a:p>
            <a:pPr lvl="0" algn="l" rtl="0">
              <a:lnSpc>
                <a:spcPct val="115000"/>
              </a:lnSpc>
              <a:spcBef>
                <a:spcPts val="0"/>
              </a:spcBef>
              <a:buNone/>
            </a:pPr>
            <a:endParaRPr sz="1200">
              <a:solidFill>
                <a:srgbClr val="222222"/>
              </a:solidFill>
              <a:highlight>
                <a:srgbClr val="FFFFFF"/>
              </a:highlight>
              <a:latin typeface="Times New Roman"/>
              <a:ea typeface="Times New Roman"/>
              <a:cs typeface="Times New Roman"/>
              <a:sym typeface="Times New Roman"/>
            </a:endParaRPr>
          </a:p>
          <a:p>
            <a:pPr marL="457200" lvl="0" indent="-304800" algn="l" rtl="0">
              <a:lnSpc>
                <a:spcPct val="115000"/>
              </a:lnSpc>
              <a:spcBef>
                <a:spcPts val="0"/>
              </a:spcBef>
              <a:buClr>
                <a:srgbClr val="222222"/>
              </a:buClr>
              <a:buSzPct val="100000"/>
              <a:buFont typeface="Times New Roman"/>
              <a:buChar char="●"/>
            </a:pPr>
            <a:r>
              <a:rPr lang="en" sz="1200">
                <a:solidFill>
                  <a:srgbClr val="222222"/>
                </a:solidFill>
                <a:highlight>
                  <a:srgbClr val="FFFFFF"/>
                </a:highlight>
                <a:latin typeface="Times New Roman"/>
                <a:ea typeface="Times New Roman"/>
                <a:cs typeface="Times New Roman"/>
                <a:sym typeface="Times New Roman"/>
              </a:rPr>
              <a:t>Beginning with the 2015-16 school year, teachers that have earned an effective or highly effective year-end ranking for the two-consecutive years are only required to have one formal observation per year.  </a:t>
            </a:r>
            <a:r>
              <a:rPr lang="en" sz="1200">
                <a:solidFill>
                  <a:srgbClr val="222222"/>
                </a:solidFill>
                <a:highlight>
                  <a:srgbClr val="FFFF00"/>
                </a:highlight>
                <a:latin typeface="Times New Roman"/>
                <a:ea typeface="Times New Roman"/>
                <a:cs typeface="Times New Roman"/>
                <a:sym typeface="Times New Roman"/>
              </a:rPr>
              <a:t>In order to maintain an effective or highly effective year-end ranking, teachers will be formally observed one time in addition to multiple walkthroughs each year. </a:t>
            </a:r>
            <a:r>
              <a:rPr lang="en" sz="1200">
                <a:solidFill>
                  <a:srgbClr val="222222"/>
                </a:solidFill>
                <a:highlight>
                  <a:srgbClr val="FFFFFF"/>
                </a:highlight>
                <a:latin typeface="Times New Roman"/>
                <a:ea typeface="Times New Roman"/>
                <a:cs typeface="Times New Roman"/>
                <a:sym typeface="Times New Roman"/>
              </a:rPr>
              <a:t> </a:t>
            </a:r>
          </a:p>
          <a:p>
            <a:pPr lvl="0" algn="l" rtl="0">
              <a:lnSpc>
                <a:spcPct val="115000"/>
              </a:lnSpc>
              <a:spcBef>
                <a:spcPts val="0"/>
              </a:spcBef>
              <a:buNone/>
            </a:pPr>
            <a:endParaRPr sz="1200">
              <a:solidFill>
                <a:srgbClr val="222222"/>
              </a:solidFill>
              <a:highlight>
                <a:srgbClr val="FFFFFF"/>
              </a:highlight>
              <a:latin typeface="Times New Roman"/>
              <a:ea typeface="Times New Roman"/>
              <a:cs typeface="Times New Roman"/>
              <a:sym typeface="Times New Roman"/>
            </a:endParaRPr>
          </a:p>
          <a:p>
            <a:pPr marL="457200" lvl="0" indent="-304800" algn="l" rtl="0">
              <a:lnSpc>
                <a:spcPct val="115000"/>
              </a:lnSpc>
              <a:spcBef>
                <a:spcPts val="0"/>
              </a:spcBef>
              <a:buClr>
                <a:srgbClr val="222222"/>
              </a:buClr>
              <a:buSzPct val="100000"/>
              <a:buFont typeface="Times New Roman"/>
              <a:buChar char="●"/>
            </a:pPr>
            <a:r>
              <a:rPr lang="en" sz="1200">
                <a:solidFill>
                  <a:srgbClr val="222222"/>
                </a:solidFill>
                <a:highlight>
                  <a:srgbClr val="FFFFFF"/>
                </a:highlight>
                <a:latin typeface="Times New Roman"/>
                <a:ea typeface="Times New Roman"/>
                <a:cs typeface="Times New Roman"/>
                <a:sym typeface="Times New Roman"/>
              </a:rPr>
              <a:t>All Plan I teachers are required to have two formal observations per year.  </a:t>
            </a:r>
          </a:p>
          <a:p>
            <a:pPr lvl="0" algn="l" rtl="0">
              <a:lnSpc>
                <a:spcPct val="115000"/>
              </a:lnSpc>
              <a:spcBef>
                <a:spcPts val="0"/>
              </a:spcBef>
              <a:buClr>
                <a:schemeClr val="dk1"/>
              </a:buClr>
              <a:buSzPct val="91666"/>
              <a:buFont typeface="Arial"/>
              <a:buNone/>
            </a:pPr>
            <a:r>
              <a:rPr lang="en" sz="1200">
                <a:solidFill>
                  <a:srgbClr val="222222"/>
                </a:solidFill>
                <a:highlight>
                  <a:srgbClr val="FFFFFF"/>
                </a:highlight>
                <a:latin typeface="Times New Roman"/>
                <a:ea typeface="Times New Roman"/>
                <a:cs typeface="Times New Roman"/>
                <a:sym typeface="Times New Roman"/>
              </a:rPr>
              <a:t> </a:t>
            </a:r>
          </a:p>
          <a:p>
            <a:pPr marL="457200" lvl="0" indent="-304800" algn="l" rtl="0">
              <a:lnSpc>
                <a:spcPct val="115000"/>
              </a:lnSpc>
              <a:spcBef>
                <a:spcPts val="0"/>
              </a:spcBef>
              <a:buClr>
                <a:srgbClr val="222222"/>
              </a:buClr>
              <a:buSzPct val="100000"/>
              <a:buFont typeface="Times New Roman"/>
              <a:buChar char="●"/>
            </a:pPr>
            <a:r>
              <a:rPr lang="en" sz="1200">
                <a:solidFill>
                  <a:srgbClr val="222222"/>
                </a:solidFill>
                <a:highlight>
                  <a:srgbClr val="FFFFFF"/>
                </a:highlight>
                <a:latin typeface="Times New Roman"/>
                <a:ea typeface="Times New Roman"/>
                <a:cs typeface="Times New Roman"/>
                <a:sym typeface="Times New Roman"/>
              </a:rPr>
              <a:t>Teachers that earn a minimally effective or ineffective year-end ranking are required to have two formal observations.  </a:t>
            </a:r>
          </a:p>
          <a:p>
            <a:pPr lvl="0" algn="l" rtl="0">
              <a:lnSpc>
                <a:spcPct val="115000"/>
              </a:lnSpc>
              <a:spcBef>
                <a:spcPts val="0"/>
              </a:spcBef>
              <a:buClr>
                <a:schemeClr val="dk1"/>
              </a:buClr>
              <a:buSzPct val="91666"/>
              <a:buFont typeface="Arial"/>
              <a:buNone/>
            </a:pPr>
            <a:r>
              <a:rPr lang="en" sz="1200">
                <a:solidFill>
                  <a:srgbClr val="222222"/>
                </a:solidFill>
                <a:highlight>
                  <a:srgbClr val="FFFFFF"/>
                </a:highlight>
                <a:latin typeface="Times New Roman"/>
                <a:ea typeface="Times New Roman"/>
                <a:cs typeface="Times New Roman"/>
                <a:sym typeface="Times New Roman"/>
              </a:rPr>
              <a:t> </a:t>
            </a:r>
          </a:p>
          <a:p>
            <a:pPr marL="457200" lvl="0" indent="-304800" algn="l" rtl="0">
              <a:lnSpc>
                <a:spcPct val="115000"/>
              </a:lnSpc>
              <a:spcBef>
                <a:spcPts val="0"/>
              </a:spcBef>
              <a:buClr>
                <a:srgbClr val="222222"/>
              </a:buClr>
              <a:buSzPct val="100000"/>
              <a:buFont typeface="Times New Roman"/>
              <a:buChar char="●"/>
            </a:pPr>
            <a:r>
              <a:rPr lang="en" sz="1200">
                <a:solidFill>
                  <a:srgbClr val="222222"/>
                </a:solidFill>
                <a:highlight>
                  <a:srgbClr val="FFFFFF"/>
                </a:highlight>
                <a:latin typeface="Times New Roman"/>
                <a:ea typeface="Times New Roman"/>
                <a:cs typeface="Times New Roman"/>
                <a:sym typeface="Times New Roman"/>
              </a:rPr>
              <a:t>Teachers that have earned highly effective on their year-end evaluation for three consecutive years are required to be formally observed every other year.  Teachers that qualify for this will be observed via walkthroughs and are required to receive a year-end evaluation.  (see example below). If the teacher is rated effective or highly effective in the fourth consecutive year, they will have one formal observation during the fifth year. </a:t>
            </a:r>
          </a:p>
          <a:p>
            <a:pPr lvl="0" algn="l" rtl="0">
              <a:lnSpc>
                <a:spcPct val="115000"/>
              </a:lnSpc>
              <a:spcBef>
                <a:spcPts val="0"/>
              </a:spcBef>
              <a:buNone/>
            </a:pPr>
            <a:endParaRPr sz="1200">
              <a:solidFill>
                <a:srgbClr val="222222"/>
              </a:solidFill>
              <a:highlight>
                <a:srgbClr val="FFFFFF"/>
              </a:highlight>
              <a:latin typeface="Times New Roman"/>
              <a:ea typeface="Times New Roman"/>
              <a:cs typeface="Times New Roman"/>
              <a:sym typeface="Times New Roman"/>
            </a:endParaRPr>
          </a:p>
          <a:p>
            <a:pPr marL="457200" lvl="0" indent="-304800" algn="l" rtl="0">
              <a:lnSpc>
                <a:spcPct val="115000"/>
              </a:lnSpc>
              <a:spcBef>
                <a:spcPts val="0"/>
              </a:spcBef>
              <a:buClr>
                <a:srgbClr val="222222"/>
              </a:buClr>
              <a:buSzPct val="100000"/>
              <a:buFont typeface="Times New Roman"/>
              <a:buChar char="●"/>
            </a:pPr>
            <a:r>
              <a:rPr lang="en" sz="1200">
                <a:solidFill>
                  <a:srgbClr val="222222"/>
                </a:solidFill>
                <a:highlight>
                  <a:srgbClr val="FFFF00"/>
                </a:highlight>
                <a:latin typeface="Times New Roman"/>
                <a:ea typeface="Times New Roman"/>
                <a:cs typeface="Times New Roman"/>
                <a:sym typeface="Times New Roman"/>
              </a:rPr>
              <a:t>In cases that formal observations are not required, an administrator may choose to conduct multiple formal observations.     </a:t>
            </a:r>
          </a:p>
          <a:p>
            <a:pPr lvl="0" algn="l" rtl="0">
              <a:lnSpc>
                <a:spcPct val="115000"/>
              </a:lnSpc>
              <a:spcBef>
                <a:spcPts val="0"/>
              </a:spcBef>
              <a:buNone/>
            </a:pPr>
            <a:endParaRPr sz="1200">
              <a:solidFill>
                <a:srgbClr val="222222"/>
              </a:solidFill>
              <a:latin typeface="Times New Roman"/>
              <a:ea typeface="Times New Roman"/>
              <a:cs typeface="Times New Roman"/>
              <a:sym typeface="Times New Roman"/>
            </a:endParaRPr>
          </a:p>
          <a:p>
            <a:pPr lvl="0" algn="l" rtl="0">
              <a:lnSpc>
                <a:spcPct val="115000"/>
              </a:lnSpc>
              <a:spcBef>
                <a:spcPts val="0"/>
              </a:spcBef>
              <a:buNone/>
            </a:pPr>
            <a:endParaRPr sz="1200">
              <a:solidFill>
                <a:srgbClr val="222222"/>
              </a:solidFill>
              <a:highlight>
                <a:srgbClr val="FFFFFF"/>
              </a:highlight>
              <a:latin typeface="Times New Roman"/>
              <a:ea typeface="Times New Roman"/>
              <a:cs typeface="Times New Roman"/>
              <a:sym typeface="Times New Roman"/>
            </a:endParaRPr>
          </a:p>
          <a:p>
            <a:pPr lvl="0" algn="l" rtl="0">
              <a:lnSpc>
                <a:spcPct val="115000"/>
              </a:lnSpc>
              <a:spcBef>
                <a:spcPts val="0"/>
              </a:spcBef>
              <a:buNone/>
            </a:pPr>
            <a:endParaRPr sz="1200">
              <a:solidFill>
                <a:srgbClr val="222222"/>
              </a:solidFill>
              <a:highlight>
                <a:srgbClr val="FFFFFF"/>
              </a:highlight>
              <a:latin typeface="Times New Roman"/>
              <a:ea typeface="Times New Roman"/>
              <a:cs typeface="Times New Roman"/>
              <a:sym typeface="Times New Roman"/>
            </a:endParaRPr>
          </a:p>
          <a:p>
            <a:pPr lvl="0" algn="l" rtl="0">
              <a:lnSpc>
                <a:spcPct val="115000"/>
              </a:lnSpc>
              <a:spcBef>
                <a:spcPts val="0"/>
              </a:spcBef>
              <a:buNone/>
            </a:pPr>
            <a:endParaRPr sz="1200">
              <a:solidFill>
                <a:srgbClr val="222222"/>
              </a:solidFill>
              <a:highlight>
                <a:srgbClr val="FFFFFF"/>
              </a:highlight>
              <a:latin typeface="Times New Roman"/>
              <a:ea typeface="Times New Roman"/>
              <a:cs typeface="Times New Roman"/>
              <a:sym typeface="Times New Roman"/>
            </a:endParaRPr>
          </a:p>
          <a:p>
            <a:pPr lvl="0" algn="l" rtl="0">
              <a:lnSpc>
                <a:spcPct val="115000"/>
              </a:lnSpc>
              <a:spcBef>
                <a:spcPts val="0"/>
              </a:spcBef>
              <a:buNone/>
            </a:pPr>
            <a:endParaRPr sz="1200">
              <a:solidFill>
                <a:srgbClr val="222222"/>
              </a:solidFill>
              <a:highlight>
                <a:srgbClr val="FFFFFF"/>
              </a:highlight>
              <a:latin typeface="Times New Roman"/>
              <a:ea typeface="Times New Roman"/>
              <a:cs typeface="Times New Roman"/>
              <a:sym typeface="Times New Roman"/>
            </a:endParaRPr>
          </a:p>
          <a:p>
            <a:pPr lvl="0" algn="l" rtl="0">
              <a:lnSpc>
                <a:spcPct val="115000"/>
              </a:lnSpc>
              <a:spcBef>
                <a:spcPts val="0"/>
              </a:spcBef>
              <a:buNone/>
            </a:pPr>
            <a:endParaRPr sz="1200">
              <a:solidFill>
                <a:srgbClr val="222222"/>
              </a:solidFill>
              <a:highlight>
                <a:srgbClr val="FFFFFF"/>
              </a:highlight>
              <a:latin typeface="Times New Roman"/>
              <a:ea typeface="Times New Roman"/>
              <a:cs typeface="Times New Roman"/>
              <a:sym typeface="Times New Roman"/>
            </a:endParaRPr>
          </a:p>
          <a:p>
            <a:pPr lvl="0" algn="l">
              <a:lnSpc>
                <a:spcPct val="115000"/>
              </a:lnSpc>
              <a:spcBef>
                <a:spcPts val="0"/>
              </a:spcBef>
              <a:buClr>
                <a:schemeClr val="dk1"/>
              </a:buClr>
              <a:buSzPct val="91666"/>
              <a:buFont typeface="Arial"/>
              <a:buNone/>
            </a:pPr>
            <a:endParaRPr sz="1200">
              <a:solidFill>
                <a:srgbClr val="222222"/>
              </a:solidFill>
              <a:highlight>
                <a:srgbClr val="FFFFFF"/>
              </a:highlight>
              <a:latin typeface="Times New Roman"/>
              <a:ea typeface="Times New Roman"/>
              <a:cs typeface="Times New Roman"/>
              <a:sym typeface="Times New Roman"/>
            </a:endParaRPr>
          </a:p>
        </p:txBody>
      </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body" idx="1"/>
          </p:nvPr>
        </p:nvSpPr>
        <p:spPr>
          <a:xfrm>
            <a:off x="311700" y="183750"/>
            <a:ext cx="8520600" cy="4776000"/>
          </a:xfrm>
          <a:prstGeom prst="rect">
            <a:avLst/>
          </a:prstGeom>
        </p:spPr>
        <p:txBody>
          <a:bodyPr lIns="91425" tIns="91425" rIns="91425" bIns="91425" anchor="t" anchorCtr="0">
            <a:noAutofit/>
          </a:bodyPr>
          <a:lstStyle/>
          <a:p>
            <a:pPr lvl="0" rtl="0">
              <a:spcBef>
                <a:spcPts val="0"/>
              </a:spcBef>
              <a:buNone/>
            </a:pPr>
            <a:r>
              <a:rPr lang="en" sz="3000">
                <a:latin typeface="Cambria"/>
                <a:ea typeface="Cambria"/>
                <a:cs typeface="Cambria"/>
                <a:sym typeface="Cambria"/>
              </a:rPr>
              <a:t>Collaboration is the heart of the decision-making and implementation process...</a:t>
            </a:r>
          </a:p>
          <a:p>
            <a:pPr lvl="0" rtl="0">
              <a:spcBef>
                <a:spcPts val="0"/>
              </a:spcBef>
              <a:buNone/>
            </a:pPr>
            <a:endParaRPr sz="3000">
              <a:latin typeface="Cambria"/>
              <a:ea typeface="Cambria"/>
              <a:cs typeface="Cambria"/>
              <a:sym typeface="Cambria"/>
            </a:endParaRPr>
          </a:p>
          <a:p>
            <a:pPr lvl="0" rtl="0">
              <a:spcBef>
                <a:spcPts val="0"/>
              </a:spcBef>
              <a:buNone/>
            </a:pPr>
            <a:endParaRPr sz="3000">
              <a:latin typeface="Cambria"/>
              <a:ea typeface="Cambria"/>
              <a:cs typeface="Cambria"/>
              <a:sym typeface="Cambria"/>
            </a:endParaRPr>
          </a:p>
          <a:p>
            <a:pPr lvl="0" rtl="0">
              <a:spcBef>
                <a:spcPts val="0"/>
              </a:spcBef>
              <a:buNone/>
            </a:pPr>
            <a:endParaRPr sz="3000">
              <a:latin typeface="Cambria"/>
              <a:ea typeface="Cambria"/>
              <a:cs typeface="Cambria"/>
              <a:sym typeface="Cambria"/>
            </a:endParaRPr>
          </a:p>
        </p:txBody>
      </p:sp>
      <p:pic>
        <p:nvPicPr>
          <p:cNvPr id="68" name="Shape 68"/>
          <p:cNvPicPr preferRelativeResize="0"/>
          <p:nvPr/>
        </p:nvPicPr>
        <p:blipFill>
          <a:blip r:embed="rId3">
            <a:alphaModFix/>
          </a:blip>
          <a:stretch>
            <a:fillRect/>
          </a:stretch>
        </p:blipFill>
        <p:spPr>
          <a:xfrm>
            <a:off x="1001175" y="1364099"/>
            <a:ext cx="7433675" cy="3328899"/>
          </a:xfrm>
          <a:prstGeom prst="rect">
            <a:avLst/>
          </a:prstGeom>
          <a:noFill/>
          <a:ln>
            <a:noFill/>
          </a:ln>
        </p:spPr>
      </p:pic>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rrowheads="1"/>
          </p:cNvSpPr>
          <p:nvPr>
            <p:ph type="ctrTitle"/>
          </p:nvPr>
        </p:nvSpPr>
        <p:spPr>
          <a:xfrm>
            <a:off x="838200" y="228600"/>
            <a:ext cx="7772400" cy="514350"/>
          </a:xfrm>
        </p:spPr>
        <p:txBody>
          <a:bodyPr/>
          <a:lstStyle/>
          <a:p>
            <a:pPr eaLnBrk="1" hangingPunct="1">
              <a:defRPr/>
            </a:pPr>
            <a:r>
              <a:rPr lang="en-US" altLang="en-US" sz="4000" smtClean="0">
                <a:ea typeface="+mj-ea"/>
                <a:cs typeface="+mj-cs"/>
              </a:rPr>
              <a:t>Team Collaboration</a:t>
            </a:r>
          </a:p>
        </p:txBody>
      </p:sp>
      <p:sp>
        <p:nvSpPr>
          <p:cNvPr id="119811" name="Rectangle 3"/>
          <p:cNvSpPr>
            <a:spLocks noGrp="1" noRot="1" noChangeArrowheads="1"/>
          </p:cNvSpPr>
          <p:nvPr>
            <p:ph type="subTitle" idx="1"/>
          </p:nvPr>
        </p:nvSpPr>
        <p:spPr>
          <a:xfrm>
            <a:off x="762000" y="1314450"/>
            <a:ext cx="7848600" cy="1314450"/>
          </a:xfrm>
        </p:spPr>
        <p:txBody>
          <a:bodyPr/>
          <a:lstStyle/>
          <a:p>
            <a:pPr eaLnBrk="1" hangingPunct="1">
              <a:defRPr/>
            </a:pPr>
            <a:r>
              <a:rPr lang="en-US" altLang="en-US" dirty="0" smtClean="0">
                <a:ea typeface="+mn-ea"/>
                <a:cs typeface="+mn-cs"/>
              </a:rPr>
              <a:t>We can achieve our fundamental purpose of high levels of learning for all students only if we work together. We cultivate this collaborative culture through the development of high performing teams.</a:t>
            </a:r>
          </a:p>
        </p:txBody>
      </p:sp>
      <p:sp>
        <p:nvSpPr>
          <p:cNvPr id="8196" name="Rectangle 4"/>
          <p:cNvSpPr>
            <a:spLocks noChangeArrowheads="1"/>
          </p:cNvSpPr>
          <p:nvPr/>
        </p:nvSpPr>
        <p:spPr bwMode="auto">
          <a:xfrm>
            <a:off x="4267200" y="4514850"/>
            <a:ext cx="135165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defRPr/>
            </a:pPr>
            <a:r>
              <a:rPr lang="en-US">
                <a:latin typeface="Times" charset="0"/>
              </a:rPr>
              <a:t>Dufour &amp; Eaker</a:t>
            </a:r>
          </a:p>
        </p:txBody>
      </p:sp>
    </p:spTree>
    <p:custDataLst>
      <p:tags r:id="rId1"/>
    </p:custDataLst>
    <p:extLst>
      <p:ext uri="{BB962C8B-B14F-4D97-AF65-F5344CB8AC3E}">
        <p14:creationId xmlns:p14="http://schemas.microsoft.com/office/powerpoint/2010/main" val="363117619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body" idx="1"/>
          </p:nvPr>
        </p:nvSpPr>
        <p:spPr>
          <a:xfrm>
            <a:off x="311701" y="170575"/>
            <a:ext cx="7689300" cy="4031008"/>
          </a:xfrm>
          <a:prstGeom prst="rect">
            <a:avLst/>
          </a:prstGeom>
        </p:spPr>
        <p:txBody>
          <a:bodyPr lIns="91425" tIns="91425" rIns="91425" bIns="91425" anchor="t" anchorCtr="0">
            <a:noAutofit/>
          </a:bodyPr>
          <a:lstStyle/>
          <a:p>
            <a:pPr lvl="0" rtl="0">
              <a:spcBef>
                <a:spcPts val="0"/>
              </a:spcBef>
              <a:buNone/>
            </a:pPr>
            <a:r>
              <a:rPr lang="en" sz="2400" b="1" u="sng" dirty="0">
                <a:latin typeface="Cambria"/>
                <a:ea typeface="Cambria"/>
                <a:cs typeface="Cambria"/>
                <a:sym typeface="Cambria"/>
              </a:rPr>
              <a:t>Teacher Evaluation Committee </a:t>
            </a:r>
          </a:p>
        </p:txBody>
      </p:sp>
      <p:pic>
        <p:nvPicPr>
          <p:cNvPr id="62" name="Shape 62"/>
          <p:cNvPicPr preferRelativeResize="0"/>
          <p:nvPr/>
        </p:nvPicPr>
        <p:blipFill>
          <a:blip r:embed="rId3">
            <a:alphaModFix/>
          </a:blip>
          <a:stretch>
            <a:fillRect/>
          </a:stretch>
        </p:blipFill>
        <p:spPr>
          <a:xfrm>
            <a:off x="1296584" y="1647658"/>
            <a:ext cx="2625050" cy="2360550"/>
          </a:xfrm>
          <a:prstGeom prst="rect">
            <a:avLst/>
          </a:prstGeom>
          <a:noFill/>
          <a:ln>
            <a:noFill/>
          </a:ln>
        </p:spPr>
      </p:pic>
      <p:sp>
        <p:nvSpPr>
          <p:cNvPr id="2" name="TextBox 1"/>
          <p:cNvSpPr txBox="1"/>
          <p:nvPr/>
        </p:nvSpPr>
        <p:spPr>
          <a:xfrm>
            <a:off x="783166" y="891973"/>
            <a:ext cx="7708536" cy="523220"/>
          </a:xfrm>
          <a:prstGeom prst="rect">
            <a:avLst/>
          </a:prstGeom>
          <a:noFill/>
        </p:spPr>
        <p:txBody>
          <a:bodyPr wrap="none" rtlCol="0">
            <a:spAutoFit/>
          </a:bodyPr>
          <a:lstStyle/>
          <a:p>
            <a:r>
              <a:rPr lang="en-US" sz="2800" dirty="0" smtClean="0"/>
              <a:t>Teachers and Administrators on the Committee </a:t>
            </a:r>
            <a:endParaRPr lang="en-US" sz="2800" dirty="0"/>
          </a:p>
        </p:txBody>
      </p:sp>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Evaluation Committee</a:t>
            </a:r>
          </a:p>
        </p:txBody>
      </p:sp>
      <p:sp>
        <p:nvSpPr>
          <p:cNvPr id="74" name="Shape 74"/>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800"/>
              </a:spcBef>
              <a:spcAft>
                <a:spcPts val="0"/>
              </a:spcAft>
              <a:buClr>
                <a:schemeClr val="dk1"/>
              </a:buClr>
              <a:buSzPct val="34375"/>
              <a:buFont typeface="Arial"/>
              <a:buNone/>
            </a:pPr>
            <a:r>
              <a:rPr lang="en" sz="3200">
                <a:solidFill>
                  <a:srgbClr val="000000"/>
                </a:solidFill>
              </a:rPr>
              <a:t>Executive Director and DFT president co-chair teacher evaluation committee.  Wide variety of representation from teachers principals and central office administrators.</a:t>
            </a:r>
          </a:p>
          <a:p>
            <a:pPr lvl="0">
              <a:spcBef>
                <a:spcPts val="800"/>
              </a:spcBef>
              <a:spcAft>
                <a:spcPts val="0"/>
              </a:spcAft>
              <a:buClr>
                <a:schemeClr val="dk1"/>
              </a:buClr>
              <a:buSzPct val="34375"/>
              <a:buFont typeface="Arial"/>
              <a:buNone/>
            </a:pPr>
            <a:r>
              <a:rPr lang="en" sz="3200">
                <a:solidFill>
                  <a:srgbClr val="000000"/>
                </a:solidFill>
              </a:rPr>
              <a:t>-Greater Buy-in from Teachers when implementing new processes or components</a:t>
            </a:r>
          </a:p>
          <a:p>
            <a:pPr lvl="0">
              <a:spcBef>
                <a:spcPts val="0"/>
              </a:spcBef>
              <a:buNone/>
            </a:pPr>
            <a:endParaRPr/>
          </a:p>
        </p:txBody>
      </p:sp>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Evaluation Committee</a:t>
            </a:r>
          </a:p>
        </p:txBody>
      </p:sp>
      <p:sp>
        <p:nvSpPr>
          <p:cNvPr id="80" name="Shape 80"/>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800"/>
              </a:spcBef>
              <a:spcAft>
                <a:spcPts val="0"/>
              </a:spcAft>
              <a:buClr>
                <a:schemeClr val="dk1"/>
              </a:buClr>
              <a:buSzPct val="45833"/>
              <a:buFont typeface="Arial"/>
              <a:buNone/>
            </a:pPr>
            <a:r>
              <a:rPr lang="en" sz="2400">
                <a:solidFill>
                  <a:srgbClr val="000000"/>
                </a:solidFill>
              </a:rPr>
              <a:t>-All Employees – established a committee with non-instructional support staff</a:t>
            </a:r>
          </a:p>
          <a:p>
            <a:pPr lvl="0">
              <a:spcBef>
                <a:spcPts val="800"/>
              </a:spcBef>
              <a:spcAft>
                <a:spcPts val="0"/>
              </a:spcAft>
              <a:buClr>
                <a:schemeClr val="dk1"/>
              </a:buClr>
              <a:buSzPct val="45833"/>
              <a:buFont typeface="Arial"/>
              <a:buNone/>
            </a:pPr>
            <a:r>
              <a:rPr lang="en" sz="2400">
                <a:solidFill>
                  <a:srgbClr val="000000"/>
                </a:solidFill>
              </a:rPr>
              <a:t>-Administrator Evaluation Committee – Executive Director Co-Chairs with ADSA president</a:t>
            </a:r>
          </a:p>
          <a:p>
            <a:pPr lvl="0">
              <a:spcBef>
                <a:spcPts val="800"/>
              </a:spcBef>
              <a:spcAft>
                <a:spcPts val="0"/>
              </a:spcAft>
              <a:buClr>
                <a:schemeClr val="dk1"/>
              </a:buClr>
              <a:buSzPct val="45833"/>
              <a:buFont typeface="Arial"/>
              <a:buNone/>
            </a:pPr>
            <a:r>
              <a:rPr lang="en" sz="2400">
                <a:solidFill>
                  <a:srgbClr val="000000"/>
                </a:solidFill>
              </a:rPr>
              <a:t>-We have conducted Joint Presentations before the board of education regarding each evaluation tool. </a:t>
            </a:r>
          </a:p>
          <a:p>
            <a:pPr lvl="0">
              <a:spcBef>
                <a:spcPts val="0"/>
              </a:spcBef>
              <a:buNone/>
            </a:pPr>
            <a:endParaRPr sz="2400">
              <a:solidFill>
                <a:srgbClr val="000000"/>
              </a:solidFill>
            </a:endParaRPr>
          </a:p>
        </p:txBody>
      </p:sp>
    </p:spTree>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311700" y="158675"/>
            <a:ext cx="8520600" cy="572700"/>
          </a:xfrm>
          <a:prstGeom prst="rect">
            <a:avLst/>
          </a:prstGeom>
        </p:spPr>
        <p:txBody>
          <a:bodyPr lIns="91425" tIns="91425" rIns="91425" bIns="91425" anchor="t" anchorCtr="0">
            <a:noAutofit/>
          </a:bodyPr>
          <a:lstStyle/>
          <a:p>
            <a:pPr lvl="0">
              <a:spcBef>
                <a:spcPts val="0"/>
              </a:spcBef>
              <a:buNone/>
            </a:pPr>
            <a:r>
              <a:rPr lang="en" dirty="0"/>
              <a:t>Teachscape   </a:t>
            </a:r>
            <a:r>
              <a:rPr lang="en" sz="1800" u="sng" dirty="0">
                <a:solidFill>
                  <a:schemeClr val="accent5"/>
                </a:solidFill>
                <a:hlinkClick r:id="rId3"/>
              </a:rPr>
              <a:t>http://login.teachscape.com/web/#/focus</a:t>
            </a:r>
          </a:p>
        </p:txBody>
      </p:sp>
      <p:sp>
        <p:nvSpPr>
          <p:cNvPr id="86" name="Shape 86"/>
          <p:cNvSpPr txBox="1">
            <a:spLocks noGrp="1"/>
          </p:cNvSpPr>
          <p:nvPr>
            <p:ph type="body" idx="1"/>
          </p:nvPr>
        </p:nvSpPr>
        <p:spPr>
          <a:xfrm>
            <a:off x="311700" y="848392"/>
            <a:ext cx="8520600" cy="3416400"/>
          </a:xfrm>
          <a:prstGeom prst="rect">
            <a:avLst/>
          </a:prstGeom>
        </p:spPr>
        <p:txBody>
          <a:bodyPr lIns="91425" tIns="91425" rIns="91425" bIns="91425" anchor="t" anchorCtr="0">
            <a:noAutofit/>
          </a:bodyPr>
          <a:lstStyle/>
          <a:p>
            <a:pPr lvl="0">
              <a:spcBef>
                <a:spcPts val="0"/>
              </a:spcBef>
              <a:buNone/>
            </a:pPr>
            <a:r>
              <a:rPr lang="en" dirty="0"/>
              <a:t>-</a:t>
            </a:r>
            <a:r>
              <a:rPr lang="en" sz="2400" dirty="0">
                <a:solidFill>
                  <a:srgbClr val="000000"/>
                </a:solidFill>
              </a:rPr>
              <a:t>We have over 90 Administrators that have passed the training. We are now starting a 4th cohort. We also calibrate and plan to recertify in the future. </a:t>
            </a:r>
          </a:p>
          <a:p>
            <a:pPr lvl="0">
              <a:spcBef>
                <a:spcPts val="700"/>
              </a:spcBef>
              <a:spcAft>
                <a:spcPts val="0"/>
              </a:spcAft>
              <a:buClr>
                <a:schemeClr val="dk1"/>
              </a:buClr>
              <a:buSzPct val="45833"/>
              <a:buFont typeface="Arial"/>
              <a:buNone/>
            </a:pPr>
            <a:r>
              <a:rPr lang="en" sz="2400" dirty="0">
                <a:solidFill>
                  <a:srgbClr val="000000"/>
                </a:solidFill>
              </a:rPr>
              <a:t>-In order to pass it requires between 20-40 hours of training in addition to group meetings.</a:t>
            </a:r>
          </a:p>
          <a:p>
            <a:pPr lvl="0">
              <a:spcBef>
                <a:spcPts val="700"/>
              </a:spcBef>
              <a:spcAft>
                <a:spcPts val="0"/>
              </a:spcAft>
              <a:buClr>
                <a:schemeClr val="dk1"/>
              </a:buClr>
              <a:buSzPct val="45833"/>
              <a:buFont typeface="Arial"/>
              <a:buNone/>
            </a:pPr>
            <a:r>
              <a:rPr lang="en" sz="2400" dirty="0">
                <a:solidFill>
                  <a:srgbClr val="000000"/>
                </a:solidFill>
              </a:rPr>
              <a:t>-Time Given at Monthly Trainings</a:t>
            </a:r>
          </a:p>
          <a:p>
            <a:pPr lvl="0">
              <a:spcBef>
                <a:spcPts val="700"/>
              </a:spcBef>
              <a:spcAft>
                <a:spcPts val="0"/>
              </a:spcAft>
              <a:buClr>
                <a:schemeClr val="dk1"/>
              </a:buClr>
              <a:buSzPct val="45833"/>
              <a:buFont typeface="Arial"/>
              <a:buNone/>
            </a:pPr>
            <a:r>
              <a:rPr lang="en" sz="2400" dirty="0">
                <a:solidFill>
                  <a:srgbClr val="000000"/>
                </a:solidFill>
              </a:rPr>
              <a:t>-We also provided a small $300 stipend of one personal business day to administrators who passed showing good faith with the admin union</a:t>
            </a:r>
          </a:p>
          <a:p>
            <a:pPr lvl="0">
              <a:spcBef>
                <a:spcPts val="0"/>
              </a:spcBef>
              <a:buNone/>
            </a:pPr>
            <a:endParaRPr dirty="0"/>
          </a:p>
        </p:txBody>
      </p:sp>
    </p:spTree>
  </p:cSld>
  <p:clrMapOvr>
    <a:masterClrMapping/>
  </p:clrMapOvr>
  <p:transition xmlns:p14="http://schemas.microsoft.com/office/powerpoint/2010/mai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Training</a:t>
            </a:r>
          </a:p>
          <a:p>
            <a:pPr lvl="0">
              <a:spcBef>
                <a:spcPts val="0"/>
              </a:spcBef>
              <a:buNone/>
            </a:pPr>
            <a:endParaRPr/>
          </a:p>
        </p:txBody>
      </p:sp>
      <p:sp>
        <p:nvSpPr>
          <p:cNvPr id="92" name="Shape 92"/>
          <p:cNvSpPr txBox="1">
            <a:spLocks noGrp="1"/>
          </p:cNvSpPr>
          <p:nvPr>
            <p:ph type="body" idx="1"/>
          </p:nvPr>
        </p:nvSpPr>
        <p:spPr>
          <a:xfrm>
            <a:off x="311700" y="863550"/>
            <a:ext cx="8978400" cy="3416400"/>
          </a:xfrm>
          <a:prstGeom prst="rect">
            <a:avLst/>
          </a:prstGeom>
        </p:spPr>
        <p:txBody>
          <a:bodyPr lIns="91425" tIns="91425" rIns="91425" bIns="91425" anchor="t" anchorCtr="0">
            <a:noAutofit/>
          </a:bodyPr>
          <a:lstStyle/>
          <a:p>
            <a:pPr lvl="0">
              <a:spcBef>
                <a:spcPts val="800"/>
              </a:spcBef>
              <a:spcAft>
                <a:spcPts val="0"/>
              </a:spcAft>
              <a:buClr>
                <a:schemeClr val="dk1"/>
              </a:buClr>
              <a:buSzPct val="39285"/>
              <a:buFont typeface="Arial"/>
              <a:buNone/>
            </a:pPr>
            <a:r>
              <a:rPr lang="en" sz="2800">
                <a:solidFill>
                  <a:srgbClr val="000000"/>
                </a:solidFill>
                <a:latin typeface="Times New Roman"/>
                <a:ea typeface="Times New Roman"/>
                <a:cs typeface="Times New Roman"/>
                <a:sym typeface="Times New Roman"/>
              </a:rPr>
              <a:t>-A Danielson Consultant Came to our district to Provide Training</a:t>
            </a:r>
          </a:p>
          <a:p>
            <a:pPr lvl="0">
              <a:spcBef>
                <a:spcPts val="800"/>
              </a:spcBef>
              <a:spcAft>
                <a:spcPts val="0"/>
              </a:spcAft>
              <a:buClr>
                <a:schemeClr val="dk1"/>
              </a:buClr>
              <a:buSzPct val="39285"/>
              <a:buFont typeface="Arial"/>
              <a:buNone/>
            </a:pPr>
            <a:r>
              <a:rPr lang="en" sz="2800">
                <a:solidFill>
                  <a:srgbClr val="000000"/>
                </a:solidFill>
                <a:latin typeface="Times New Roman"/>
                <a:ea typeface="Times New Roman"/>
                <a:cs typeface="Times New Roman"/>
                <a:sym typeface="Times New Roman"/>
              </a:rPr>
              <a:t>-Union heads and teachers participated alongside administrators.</a:t>
            </a:r>
          </a:p>
          <a:p>
            <a:pPr lvl="0">
              <a:spcBef>
                <a:spcPts val="800"/>
              </a:spcBef>
              <a:spcAft>
                <a:spcPts val="0"/>
              </a:spcAft>
              <a:buClr>
                <a:schemeClr val="dk1"/>
              </a:buClr>
              <a:buSzPct val="39285"/>
              <a:buFont typeface="Arial"/>
              <a:buNone/>
            </a:pPr>
            <a:r>
              <a:rPr lang="en" sz="2800">
                <a:solidFill>
                  <a:srgbClr val="000000"/>
                </a:solidFill>
                <a:latin typeface="Times New Roman"/>
                <a:ea typeface="Times New Roman"/>
                <a:cs typeface="Times New Roman"/>
                <a:sym typeface="Times New Roman"/>
              </a:rPr>
              <a:t>-Student Engagement, Talk about Teaching, &amp; Learner Focused Conversations</a:t>
            </a:r>
          </a:p>
          <a:p>
            <a:pPr lvl="0">
              <a:spcBef>
                <a:spcPts val="800"/>
              </a:spcBef>
              <a:spcAft>
                <a:spcPts val="0"/>
              </a:spcAft>
              <a:buClr>
                <a:schemeClr val="dk1"/>
              </a:buClr>
              <a:buSzPct val="39285"/>
              <a:buFont typeface="Arial"/>
              <a:buNone/>
            </a:pPr>
            <a:r>
              <a:rPr lang="en" sz="2800">
                <a:solidFill>
                  <a:srgbClr val="000000"/>
                </a:solidFill>
                <a:latin typeface="Times New Roman"/>
                <a:ea typeface="Times New Roman"/>
                <a:cs typeface="Times New Roman"/>
                <a:sym typeface="Times New Roman"/>
              </a:rPr>
              <a:t>-Executive Director In-Turn Continues to Provide Training</a:t>
            </a:r>
          </a:p>
          <a:p>
            <a:pPr lvl="0">
              <a:spcBef>
                <a:spcPts val="0"/>
              </a:spcBef>
              <a:buNone/>
            </a:pPr>
            <a:endParaRPr sz="2800">
              <a:solidFill>
                <a:srgbClr val="000000"/>
              </a:solidFill>
            </a:endParaRPr>
          </a:p>
        </p:txBody>
      </p:sp>
    </p:spTree>
  </p:cSld>
  <p:clrMapOvr>
    <a:masterClrMapping/>
  </p:clrMapOvr>
  <p:transition xmlns:p14="http://schemas.microsoft.com/office/powerpoint/2010/main" spd="slow">
    <p:cut/>
  </p:transition>
</p:sld>
</file>

<file path=ppt/tags/tag1.xml><?xml version="1.0" encoding="utf-8"?>
<p:tagLst xmlns:a="http://schemas.openxmlformats.org/drawingml/2006/main" xmlns:r="http://schemas.openxmlformats.org/officeDocument/2006/relationships" xmlns:p="http://schemas.openxmlformats.org/presentationml/2006/main">
  <p:tag name="POWER3D TRANSITION" val="Twopanel.p3d 0"/>
  <p:tag name="POWER3D OPTIONS" val="Medium "/>
  <p:tag name="POWER3D BACKGROUND" val="0,0,0"/>
</p:tagLst>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1118</Words>
  <Application>Microsoft Macintosh PowerPoint</Application>
  <PresentationFormat>On-screen Show (16:9)</PresentationFormat>
  <Paragraphs>152</Paragraphs>
  <Slides>26</Slides>
  <Notes>24</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simple-light-2</vt:lpstr>
      <vt:lpstr>  </vt:lpstr>
      <vt:lpstr>PowerPoint Presentation</vt:lpstr>
      <vt:lpstr>PowerPoint Presentation</vt:lpstr>
      <vt:lpstr>Team Collaboration</vt:lpstr>
      <vt:lpstr>PowerPoint Presentation</vt:lpstr>
      <vt:lpstr>Evaluation Committee</vt:lpstr>
      <vt:lpstr>Evaluation Committee</vt:lpstr>
      <vt:lpstr>Teachscape   http://login.teachscape.com/web/#/focus</vt:lpstr>
      <vt:lpstr>Training </vt:lpstr>
      <vt:lpstr>  Teacher Evaluation Program &amp; Danielson Framework  drives ongoing teacher reflection, instructional growth, teacher &amp; administrator PD.       Learning Focused Conversations Talk about Teaching Calibration - Scripting, Tagging, Comparing  </vt:lpstr>
      <vt:lpstr>Senate Bill No. 103 Teacher Evaluation passed in October, 2015 and we have been in compliance with the “changes.”      </vt:lpstr>
      <vt:lpstr>The law states: “MDE will develop a list of evaluation systems that may be used or a district may request a modification of one of those systems and have MDE approval.”    Dearborn is currently implementing the  Danielson Framework for Effective Teaching  &amp;  Teachscape Focus (evaluator training and certification) &amp; Reflect (evaluation process), an online &amp; paperless system.  </vt:lpstr>
      <vt:lpstr>     Teachscape (now Frontline)  - MLPOASYS in 2016-17 Online tool for implementing &amp; recording teacher observations and evaluations.   Aligned with the Danielson Framework for Teaching  Ability to provide district reports about teacher performance   Ability to drive professional development  Paperless &amp; Time efficient </vt:lpstr>
      <vt:lpstr>Danielson Framework for Effective Teaching  Classroom Environment Preparation &amp; Planning Instruction Professional Responsibilities  Ranking:   Highly effective, effective, minimally effective or ineffective </vt:lpstr>
      <vt:lpstr>If you were on a Walkthrough and Discovered this. What would you do?</vt:lpstr>
      <vt:lpstr>Teacher Evaluation Program</vt:lpstr>
      <vt:lpstr>Danielson Framework and Evaluation Plans for Teachers</vt:lpstr>
      <vt:lpstr>Plan III  or IDP</vt:lpstr>
      <vt:lpstr>Staff Accountability</vt:lpstr>
      <vt:lpstr>Winston Churchill</vt:lpstr>
      <vt:lpstr>PowerPoint Presentation</vt:lpstr>
      <vt:lpstr>Measurable Goal = 25% of overall evaluation  10% - Building Performance   10% - Classroom Performance   5% - District Performance                                           - Pending State Direction  </vt:lpstr>
      <vt:lpstr>Growth Data</vt:lpstr>
      <vt:lpstr>PowerPoint Presentation</vt:lpstr>
      <vt:lpstr>Administrator Evaluation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cp:lastModifiedBy>Glenn Maleyko</cp:lastModifiedBy>
  <cp:revision>4</cp:revision>
  <dcterms:modified xsi:type="dcterms:W3CDTF">2016-05-10T13:01:25Z</dcterms:modified>
</cp:coreProperties>
</file>