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9" r:id="rId5"/>
    <p:sldId id="267" r:id="rId6"/>
    <p:sldId id="260" r:id="rId7"/>
    <p:sldId id="269" r:id="rId8"/>
    <p:sldId id="261" r:id="rId9"/>
    <p:sldId id="268" r:id="rId10"/>
    <p:sldId id="262" r:id="rId11"/>
    <p:sldId id="270" r:id="rId12"/>
    <p:sldId id="263" r:id="rId13"/>
    <p:sldId id="264" r:id="rId14"/>
    <p:sldId id="265"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2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930C7C-EDE4-4085-86A3-91E9866E691F}"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382402701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30C7C-EDE4-4085-86A3-91E9866E691F}"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47107842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30C7C-EDE4-4085-86A3-91E9866E691F}"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322766210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30C7C-EDE4-4085-86A3-91E9866E691F}"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77259915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30C7C-EDE4-4085-86A3-91E9866E691F}"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198317585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930C7C-EDE4-4085-86A3-91E9866E691F}"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217018454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930C7C-EDE4-4085-86A3-91E9866E691F}"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133451220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30C7C-EDE4-4085-86A3-91E9866E691F}"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276870900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30C7C-EDE4-4085-86A3-91E9866E691F}"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240339647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30C7C-EDE4-4085-86A3-91E9866E691F}"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42936634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30C7C-EDE4-4085-86A3-91E9866E691F}"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A3D6F-8ED8-47C1-B66A-4FDAAF12966F}" type="slidenum">
              <a:rPr lang="en-US" smtClean="0"/>
              <a:t>‹#›</a:t>
            </a:fld>
            <a:endParaRPr lang="en-US"/>
          </a:p>
        </p:txBody>
      </p:sp>
    </p:spTree>
    <p:extLst>
      <p:ext uri="{BB962C8B-B14F-4D97-AF65-F5344CB8AC3E}">
        <p14:creationId xmlns:p14="http://schemas.microsoft.com/office/powerpoint/2010/main" val="258241689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30C7C-EDE4-4085-86A3-91E9866E691F}" type="datetimeFigureOut">
              <a:rPr lang="en-US" smtClean="0"/>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A3D6F-8ED8-47C1-B66A-4FDAAF12966F}" type="slidenum">
              <a:rPr lang="en-US" smtClean="0"/>
              <a:t>‹#›</a:t>
            </a:fld>
            <a:endParaRPr lang="en-US"/>
          </a:p>
        </p:txBody>
      </p:sp>
    </p:spTree>
    <p:extLst>
      <p:ext uri="{BB962C8B-B14F-4D97-AF65-F5344CB8AC3E}">
        <p14:creationId xmlns:p14="http://schemas.microsoft.com/office/powerpoint/2010/main" val="26246851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itannica.com/science/oceanic-crust" TargetMode="External"/><Relationship Id="rId7" Type="http://schemas.openxmlformats.org/officeDocument/2006/relationships/hyperlink" Target="http://www.ducksters.com/science/earth_science/plate_tectonics.php" TargetMode="External"/><Relationship Id="rId2" Type="http://schemas.openxmlformats.org/officeDocument/2006/relationships/hyperlink" Target="http://study.com/academy/lesson/the-continental-crust-definition-formation-composition.html" TargetMode="External"/><Relationship Id="rId1" Type="http://schemas.openxmlformats.org/officeDocument/2006/relationships/slideLayout" Target="../slideLayouts/slideLayout2.xml"/><Relationship Id="rId6" Type="http://schemas.openxmlformats.org/officeDocument/2006/relationships/hyperlink" Target="http://www.thefreedictionary.com/folding" TargetMode="External"/><Relationship Id="rId5" Type="http://schemas.openxmlformats.org/officeDocument/2006/relationships/hyperlink" Target="https://www.britannica.com/science/asthenosphere" TargetMode="External"/><Relationship Id="rId4" Type="http://schemas.openxmlformats.org/officeDocument/2006/relationships/hyperlink" Target="https://en.oxforddictionaries.com/definition/lithosphe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73925" y="1295400"/>
            <a:ext cx="7772400" cy="1470025"/>
          </a:xfrm>
        </p:spPr>
        <p:txBody>
          <a:bodyPr/>
          <a:lstStyle/>
          <a:p>
            <a:r>
              <a:rPr lang="en-US" dirty="0" smtClean="0"/>
              <a:t>Plate Tectonics</a:t>
            </a:r>
            <a:endParaRPr lang="en-US" dirty="0"/>
          </a:p>
        </p:txBody>
      </p:sp>
      <p:sp>
        <p:nvSpPr>
          <p:cNvPr id="3" name="Subtitle 2"/>
          <p:cNvSpPr>
            <a:spLocks noGrp="1"/>
          </p:cNvSpPr>
          <p:nvPr>
            <p:ph type="subTitle" idx="1"/>
          </p:nvPr>
        </p:nvSpPr>
        <p:spPr>
          <a:xfrm>
            <a:off x="1371600" y="4648200"/>
            <a:ext cx="6400800" cy="1752600"/>
          </a:xfrm>
        </p:spPr>
        <p:txBody>
          <a:bodyPr>
            <a:normAutofit/>
          </a:bodyPr>
          <a:lstStyle/>
          <a:p>
            <a:r>
              <a:rPr lang="en-US" sz="4000" dirty="0" smtClean="0">
                <a:solidFill>
                  <a:schemeClr val="accent6">
                    <a:lumMod val="50000"/>
                  </a:schemeClr>
                </a:solidFill>
              </a:rPr>
              <a:t>By Suzan </a:t>
            </a:r>
            <a:r>
              <a:rPr lang="en-US" sz="4000" dirty="0" err="1" smtClean="0">
                <a:solidFill>
                  <a:schemeClr val="accent6">
                    <a:lumMod val="50000"/>
                  </a:schemeClr>
                </a:solidFill>
              </a:rPr>
              <a:t>Alkohaif</a:t>
            </a:r>
            <a:endParaRPr lang="en-US" sz="4000" dirty="0">
              <a:solidFill>
                <a:schemeClr val="accent6">
                  <a:lumMod val="50000"/>
                </a:schemeClr>
              </a:solidFill>
            </a:endParaRPr>
          </a:p>
        </p:txBody>
      </p:sp>
    </p:spTree>
    <p:extLst>
      <p:ext uri="{BB962C8B-B14F-4D97-AF65-F5344CB8AC3E}">
        <p14:creationId xmlns:p14="http://schemas.microsoft.com/office/powerpoint/2010/main" val="29044744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Oceanic Crust vs Oceanic Lithosphere</a:t>
            </a:r>
            <a:endParaRPr lang="en-US" dirty="0"/>
          </a:p>
        </p:txBody>
      </p:sp>
      <p:sp>
        <p:nvSpPr>
          <p:cNvPr id="3" name="Text Placeholder 2"/>
          <p:cNvSpPr>
            <a:spLocks noGrp="1"/>
          </p:cNvSpPr>
          <p:nvPr>
            <p:ph type="body" idx="1"/>
          </p:nvPr>
        </p:nvSpPr>
        <p:spPr>
          <a:xfrm>
            <a:off x="455612" y="1219200"/>
            <a:ext cx="4040188" cy="639762"/>
          </a:xfrm>
        </p:spPr>
        <p:txBody>
          <a:bodyPr/>
          <a:lstStyle/>
          <a:p>
            <a:r>
              <a:rPr lang="en-US" dirty="0" smtClean="0"/>
              <a:t>Oceanic Crust</a:t>
            </a:r>
            <a:endParaRPr lang="en-US" dirty="0"/>
          </a:p>
        </p:txBody>
      </p:sp>
      <p:sp>
        <p:nvSpPr>
          <p:cNvPr id="4" name="Content Placeholder 3"/>
          <p:cNvSpPr>
            <a:spLocks noGrp="1"/>
          </p:cNvSpPr>
          <p:nvPr>
            <p:ph sz="half" idx="2"/>
          </p:nvPr>
        </p:nvSpPr>
        <p:spPr>
          <a:xfrm>
            <a:off x="-32657" y="1828801"/>
            <a:ext cx="3918857" cy="1447800"/>
          </a:xfrm>
        </p:spPr>
        <p:txBody>
          <a:bodyPr>
            <a:normAutofit/>
          </a:bodyPr>
          <a:lstStyle/>
          <a:p>
            <a:r>
              <a:rPr lang="en-US" sz="1600" dirty="0"/>
              <a:t>it is thinner, denser, younger, and of different chemical </a:t>
            </a:r>
            <a:r>
              <a:rPr lang="en-US" sz="1600" dirty="0" smtClean="0"/>
              <a:t>composition. </a:t>
            </a:r>
            <a:r>
              <a:rPr lang="en-US" sz="1600" dirty="0"/>
              <a:t>Like continental crust, however, oceanic crust is destroyed in subduction zones.</a:t>
            </a:r>
            <a:endParaRPr lang="en-US" sz="1600" dirty="0"/>
          </a:p>
        </p:txBody>
      </p:sp>
      <p:sp>
        <p:nvSpPr>
          <p:cNvPr id="5" name="Text Placeholder 4"/>
          <p:cNvSpPr>
            <a:spLocks noGrp="1"/>
          </p:cNvSpPr>
          <p:nvPr>
            <p:ph type="body" sz="quarter" idx="3"/>
          </p:nvPr>
        </p:nvSpPr>
        <p:spPr>
          <a:xfrm>
            <a:off x="4645025" y="838200"/>
            <a:ext cx="4041775" cy="639762"/>
          </a:xfrm>
        </p:spPr>
        <p:txBody>
          <a:bodyPr/>
          <a:lstStyle/>
          <a:p>
            <a:r>
              <a:rPr lang="en-US" dirty="0" smtClean="0"/>
              <a:t>Oceanic Lithosphere</a:t>
            </a:r>
            <a:endParaRPr lang="en-US" dirty="0"/>
          </a:p>
        </p:txBody>
      </p:sp>
      <p:sp>
        <p:nvSpPr>
          <p:cNvPr id="6" name="Content Placeholder 5"/>
          <p:cNvSpPr>
            <a:spLocks noGrp="1"/>
          </p:cNvSpPr>
          <p:nvPr>
            <p:ph sz="quarter" idx="4"/>
          </p:nvPr>
        </p:nvSpPr>
        <p:spPr>
          <a:xfrm>
            <a:off x="4645025" y="1447800"/>
            <a:ext cx="4041775" cy="1938328"/>
          </a:xfrm>
        </p:spPr>
        <p:txBody>
          <a:bodyPr>
            <a:normAutofit fontScale="92500" lnSpcReduction="10000"/>
          </a:bodyPr>
          <a:lstStyle/>
          <a:p>
            <a:r>
              <a:rPr lang="en-US" sz="1700" dirty="0"/>
              <a:t>Oceanic</a:t>
            </a:r>
            <a:r>
              <a:rPr lang="en-US" sz="1700" b="1" dirty="0"/>
              <a:t> </a:t>
            </a:r>
            <a:r>
              <a:rPr lang="en-US" sz="1700" dirty="0"/>
              <a:t>lithosphere consists mainly of mafic crust and ultramafic mantle (peridotite) and is denser than continental lithosphere, for which the mantle is associated with crust made of felsic rocks. Oceanic</a:t>
            </a:r>
            <a:r>
              <a:rPr lang="en-US" sz="1700" b="1" dirty="0"/>
              <a:t> </a:t>
            </a:r>
            <a:r>
              <a:rPr lang="en-US" sz="1700" dirty="0"/>
              <a:t>lithosphere thickens as it ages and moves away from the mid-ocean ridge</a:t>
            </a:r>
            <a:r>
              <a:rPr lang="en-US" dirty="0"/>
              <a:t>.</a:t>
            </a:r>
            <a:endParaRPr lang="en-US" dirty="0"/>
          </a:p>
        </p:txBody>
      </p:sp>
      <p:sp>
        <p:nvSpPr>
          <p:cNvPr id="7" name="TextBox 6"/>
          <p:cNvSpPr txBox="1"/>
          <p:nvPr/>
        </p:nvSpPr>
        <p:spPr>
          <a:xfrm>
            <a:off x="304800" y="3276600"/>
            <a:ext cx="8382000" cy="3139321"/>
          </a:xfrm>
          <a:prstGeom prst="rect">
            <a:avLst/>
          </a:prstGeom>
          <a:noFill/>
        </p:spPr>
        <p:txBody>
          <a:bodyPr wrap="square" rtlCol="0">
            <a:spAutoFit/>
          </a:bodyPr>
          <a:lstStyle/>
          <a:p>
            <a:r>
              <a:rPr lang="en-US" dirty="0" smtClean="0"/>
              <a:t>Differences: There is only a slight difference between crust and lithosphere. The difference is that the lithosphere is part of the Earth that encompasses both the crust and the mantle below it. The crust is the outermost layer of a planet, usually made up of rocky materials. </a:t>
            </a:r>
          </a:p>
          <a:p>
            <a:r>
              <a:rPr lang="en-US" dirty="0" smtClean="0"/>
              <a:t>Lithosphere: The</a:t>
            </a:r>
            <a:r>
              <a:rPr lang="en-US" dirty="0"/>
              <a:t> lithosphere is the solid, outer part of the Earth. The lithosphere includes the brittle upper portion of the mantle and the crust, the outermost layers of Earth’s structure. It is bounded by the atmosphere above and the asthenosphere (another part of the upper mantle) </a:t>
            </a:r>
            <a:r>
              <a:rPr lang="en-US" dirty="0" smtClean="0"/>
              <a:t>below. The </a:t>
            </a:r>
            <a:r>
              <a:rPr lang="en-US" dirty="0"/>
              <a:t>lithosphere is the most rigid of Earth’s layers. Although the rocks of the lithosphere are still considered elastic, they are not viscous</a:t>
            </a:r>
          </a:p>
          <a:p>
            <a:endParaRPr lang="en-US" dirty="0"/>
          </a:p>
        </p:txBody>
      </p:sp>
    </p:spTree>
    <p:extLst>
      <p:ext uri="{BB962C8B-B14F-4D97-AF65-F5344CB8AC3E}">
        <p14:creationId xmlns:p14="http://schemas.microsoft.com/office/powerpoint/2010/main" val="1445778871"/>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Oceanic crust and </a:t>
            </a:r>
            <a:r>
              <a:rPr lang="en-US" dirty="0"/>
              <a:t>O</a:t>
            </a:r>
            <a:r>
              <a:rPr lang="en-US" dirty="0" smtClean="0"/>
              <a:t>ceanic lithosphere </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599"/>
            <a:ext cx="3581400" cy="194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267200"/>
            <a:ext cx="42291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19600" y="2514600"/>
            <a:ext cx="3810000" cy="523220"/>
          </a:xfrm>
          <a:prstGeom prst="rect">
            <a:avLst/>
          </a:prstGeom>
          <a:noFill/>
        </p:spPr>
        <p:txBody>
          <a:bodyPr wrap="square" rtlCol="0">
            <a:spAutoFit/>
          </a:bodyPr>
          <a:lstStyle/>
          <a:p>
            <a:r>
              <a:rPr lang="en-US" sz="2800" dirty="0" smtClean="0"/>
              <a:t>Oceanic Crust</a:t>
            </a:r>
            <a:endParaRPr lang="en-US" sz="2800" dirty="0"/>
          </a:p>
        </p:txBody>
      </p:sp>
      <p:sp>
        <p:nvSpPr>
          <p:cNvPr id="6" name="TextBox 5"/>
          <p:cNvSpPr txBox="1"/>
          <p:nvPr/>
        </p:nvSpPr>
        <p:spPr>
          <a:xfrm>
            <a:off x="609600" y="4953000"/>
            <a:ext cx="2057400" cy="954107"/>
          </a:xfrm>
          <a:prstGeom prst="rect">
            <a:avLst/>
          </a:prstGeom>
          <a:noFill/>
        </p:spPr>
        <p:txBody>
          <a:bodyPr wrap="square" rtlCol="0">
            <a:spAutoFit/>
          </a:bodyPr>
          <a:lstStyle/>
          <a:p>
            <a:r>
              <a:rPr lang="en-US" sz="2800" dirty="0" smtClean="0"/>
              <a:t>Oceanic Lithosphere</a:t>
            </a:r>
            <a:endParaRPr lang="en-US" sz="2800" dirty="0"/>
          </a:p>
        </p:txBody>
      </p:sp>
    </p:spTree>
    <p:extLst>
      <p:ext uri="{BB962C8B-B14F-4D97-AF65-F5344CB8AC3E}">
        <p14:creationId xmlns:p14="http://schemas.microsoft.com/office/powerpoint/2010/main" val="1250951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Faults</a:t>
            </a:r>
            <a:endParaRPr lang="en-US" dirty="0"/>
          </a:p>
        </p:txBody>
      </p:sp>
      <p:sp>
        <p:nvSpPr>
          <p:cNvPr id="3" name="Text Placeholder 2"/>
          <p:cNvSpPr>
            <a:spLocks noGrp="1"/>
          </p:cNvSpPr>
          <p:nvPr>
            <p:ph type="body" idx="1"/>
          </p:nvPr>
        </p:nvSpPr>
        <p:spPr>
          <a:xfrm>
            <a:off x="457200" y="1371600"/>
            <a:ext cx="4040188" cy="639762"/>
          </a:xfrm>
        </p:spPr>
        <p:txBody>
          <a:bodyPr/>
          <a:lstStyle/>
          <a:p>
            <a:r>
              <a:rPr lang="en-US" dirty="0" smtClean="0"/>
              <a:t>Normal Fault</a:t>
            </a:r>
            <a:endParaRPr lang="en-US" dirty="0"/>
          </a:p>
        </p:txBody>
      </p:sp>
      <p:sp>
        <p:nvSpPr>
          <p:cNvPr id="4" name="Content Placeholder 3"/>
          <p:cNvSpPr>
            <a:spLocks noGrp="1"/>
          </p:cNvSpPr>
          <p:nvPr>
            <p:ph sz="half" idx="2"/>
          </p:nvPr>
        </p:nvSpPr>
        <p:spPr/>
        <p:txBody>
          <a:bodyPr>
            <a:normAutofit/>
          </a:bodyPr>
          <a:lstStyle/>
          <a:p>
            <a:r>
              <a:rPr lang="en-US" sz="1600" dirty="0"/>
              <a:t>A geologic fault in which the hanging wall has moved downward relative to the footwall. Normal</a:t>
            </a:r>
            <a:r>
              <a:rPr lang="en-US" sz="1600" b="1" dirty="0"/>
              <a:t> </a:t>
            </a:r>
            <a:r>
              <a:rPr lang="en-US" sz="1600" dirty="0"/>
              <a:t>faults occur where two blocks of rock are pulled apart, as by tension.</a:t>
            </a:r>
            <a:endParaRPr lang="en-US" sz="1600" dirty="0"/>
          </a:p>
        </p:txBody>
      </p:sp>
      <p:sp>
        <p:nvSpPr>
          <p:cNvPr id="5" name="Text Placeholder 4"/>
          <p:cNvSpPr>
            <a:spLocks noGrp="1"/>
          </p:cNvSpPr>
          <p:nvPr>
            <p:ph type="body" sz="quarter" idx="3"/>
          </p:nvPr>
        </p:nvSpPr>
        <p:spPr>
          <a:xfrm>
            <a:off x="4648200" y="1219200"/>
            <a:ext cx="4041775" cy="639762"/>
          </a:xfrm>
        </p:spPr>
        <p:txBody>
          <a:bodyPr/>
          <a:lstStyle/>
          <a:p>
            <a:r>
              <a:rPr lang="en-US" dirty="0" smtClean="0"/>
              <a:t>Reverse Fault</a:t>
            </a:r>
            <a:endParaRPr lang="en-US" dirty="0"/>
          </a:p>
        </p:txBody>
      </p:sp>
      <p:sp>
        <p:nvSpPr>
          <p:cNvPr id="6" name="Content Placeholder 5"/>
          <p:cNvSpPr>
            <a:spLocks noGrp="1"/>
          </p:cNvSpPr>
          <p:nvPr>
            <p:ph sz="quarter" idx="4"/>
          </p:nvPr>
        </p:nvSpPr>
        <p:spPr/>
        <p:txBody>
          <a:bodyPr/>
          <a:lstStyle/>
          <a:p>
            <a:pPr marL="0" indent="0">
              <a:buNone/>
            </a:pPr>
            <a:r>
              <a:rPr lang="en-US" sz="1600" dirty="0" smtClean="0"/>
              <a:t>Reverse</a:t>
            </a:r>
            <a:r>
              <a:rPr lang="en-US" sz="1600" b="1" dirty="0" smtClean="0"/>
              <a:t> </a:t>
            </a:r>
            <a:r>
              <a:rPr lang="en-US" sz="1600" dirty="0"/>
              <a:t>faults are exactly the opposite of normal faults. If the hanging wall rises relative to the footwall, you have a reverse</a:t>
            </a:r>
            <a:r>
              <a:rPr lang="en-US" sz="1600" b="1" dirty="0"/>
              <a:t> </a:t>
            </a:r>
            <a:r>
              <a:rPr lang="en-US" sz="1600" dirty="0"/>
              <a:t>fault. Reverse</a:t>
            </a:r>
            <a:r>
              <a:rPr lang="en-US" sz="1600" b="1" dirty="0"/>
              <a:t> </a:t>
            </a:r>
            <a:r>
              <a:rPr lang="en-US" sz="1600" dirty="0"/>
              <a:t>faults occur in areas undergoing compression (squishing).</a:t>
            </a:r>
          </a:p>
          <a:p>
            <a:pPr marL="0" indent="0">
              <a:buNone/>
            </a:pPr>
            <a:endParaRPr lang="en-US" dirty="0"/>
          </a:p>
        </p:txBody>
      </p:sp>
      <p:sp>
        <p:nvSpPr>
          <p:cNvPr id="7" name="TextBox 6"/>
          <p:cNvSpPr txBox="1"/>
          <p:nvPr/>
        </p:nvSpPr>
        <p:spPr>
          <a:xfrm>
            <a:off x="533400" y="3707793"/>
            <a:ext cx="7620000" cy="3139321"/>
          </a:xfrm>
          <a:prstGeom prst="rect">
            <a:avLst/>
          </a:prstGeom>
          <a:noFill/>
        </p:spPr>
        <p:txBody>
          <a:bodyPr wrap="square" rtlCol="0">
            <a:spAutoFit/>
          </a:bodyPr>
          <a:lstStyle/>
          <a:p>
            <a:r>
              <a:rPr lang="en-US" dirty="0" smtClean="0"/>
              <a:t>Differences: Dip-slip </a:t>
            </a:r>
            <a:r>
              <a:rPr lang="en-US" dirty="0"/>
              <a:t>faults can be again classified into the types "reverse" and "normal". A normal fault occurs when the crust is extended. Alternatively such a fault can be called an extensional fault. The hanging wall moves downward, relative to the footwall. A downthrown block between two normal faults dipping towards each other is called a graben. An </a:t>
            </a:r>
            <a:r>
              <a:rPr lang="en-US" dirty="0" smtClean="0"/>
              <a:t>up thrown </a:t>
            </a:r>
            <a:r>
              <a:rPr lang="en-US" dirty="0"/>
              <a:t>block between two normal faults dipping away from each other is called a horst. Low-angle normal faults with regional tectonic significance may be designated detachment faults. </a:t>
            </a:r>
            <a:r>
              <a:rPr lang="en-US" dirty="0"/>
              <a:t/>
            </a:r>
            <a:br>
              <a:rPr lang="en-US" dirty="0"/>
            </a:br>
            <a:r>
              <a:rPr lang="en-US" dirty="0"/>
              <a:t>A reverse fault is the opposite of a normal fault — the hanging wall moves up relative to the footwall. Reverse faults are indicative of shortening of the crust. The dip of a reverse fault is relatively steep, greater than 45°. </a:t>
            </a: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11" y="228600"/>
            <a:ext cx="1845871" cy="135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0644"/>
            <a:ext cx="237172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32995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One famous transform boundary is the San Andreas Fault in </a:t>
            </a:r>
            <a:r>
              <a:rPr lang="en-US" dirty="0" smtClean="0"/>
              <a:t>California</a:t>
            </a:r>
          </a:p>
          <a:p>
            <a:r>
              <a:rPr lang="en-US" dirty="0"/>
              <a:t>The Mariana Trench is the deepest part of the </a:t>
            </a:r>
            <a:r>
              <a:rPr lang="en-US" dirty="0" smtClean="0"/>
              <a:t>ocean</a:t>
            </a:r>
          </a:p>
          <a:p>
            <a:r>
              <a:rPr lang="en-US" dirty="0"/>
              <a:t>Scientists are now able to track the movement of tectonic plates using GPS</a:t>
            </a:r>
            <a:r>
              <a:rPr lang="en-US" dirty="0" smtClean="0"/>
              <a:t>.</a:t>
            </a:r>
          </a:p>
          <a:p>
            <a:r>
              <a:rPr lang="en-US" dirty="0"/>
              <a:t>In some places, the plates are pulling apart. New crust is pushed up from below. These are called divergent boundaries and they create rifts or valleys. Large </a:t>
            </a:r>
            <a:r>
              <a:rPr lang="en-US" dirty="0" smtClean="0"/>
              <a:t>lakes</a:t>
            </a:r>
            <a:r>
              <a:rPr lang="en-US" dirty="0"/>
              <a:t> sometimes form in rifts.</a:t>
            </a:r>
          </a:p>
          <a:p>
            <a:endParaRPr lang="en-US" dirty="0"/>
          </a:p>
          <a:p>
            <a:endParaRPr lang="en-US" dirty="0"/>
          </a:p>
        </p:txBody>
      </p:sp>
    </p:spTree>
    <p:extLst>
      <p:ext uri="{BB962C8B-B14F-4D97-AF65-F5344CB8AC3E}">
        <p14:creationId xmlns:p14="http://schemas.microsoft.com/office/powerpoint/2010/main" val="259097812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3600" dirty="0" smtClean="0"/>
              <a:t>Well as you can see plate tectonics affect our earth in many ways, for example, to sum it up, faults, folds, crust, spheres, all those things affect our climate, volcanic activity, temperature, and oceans. Also every year geographic workers have to change tectonic plate sizes every year!!</a:t>
            </a:r>
            <a:endParaRPr lang="en-US" sz="3600" dirty="0"/>
          </a:p>
        </p:txBody>
      </p:sp>
    </p:spTree>
    <p:extLst>
      <p:ext uri="{BB962C8B-B14F-4D97-AF65-F5344CB8AC3E}">
        <p14:creationId xmlns:p14="http://schemas.microsoft.com/office/powerpoint/2010/main" val="259130353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Cites</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hlinkClick r:id="rId2"/>
              </a:rPr>
              <a:t>http://study.com/academy/lesson/the-continental-crust-definition-formation-composition.html</a:t>
            </a:r>
            <a:endParaRPr lang="en-US" sz="3300" dirty="0" smtClean="0"/>
          </a:p>
          <a:p>
            <a:r>
              <a:rPr lang="en-US" sz="3300" dirty="0" smtClean="0">
                <a:hlinkClick r:id="rId3"/>
              </a:rPr>
              <a:t>https://www.britannica.com/science/oceanic-crust</a:t>
            </a:r>
            <a:endParaRPr lang="en-US" sz="3300" dirty="0"/>
          </a:p>
          <a:p>
            <a:r>
              <a:rPr lang="en-US" sz="3300" dirty="0" smtClean="0">
                <a:hlinkClick r:id="rId4"/>
              </a:rPr>
              <a:t>https</a:t>
            </a:r>
            <a:r>
              <a:rPr lang="en-US" sz="3300" dirty="0">
                <a:hlinkClick r:id="rId4"/>
              </a:rPr>
              <a:t>://</a:t>
            </a:r>
            <a:r>
              <a:rPr lang="en-US" sz="3300" dirty="0" smtClean="0">
                <a:hlinkClick r:id="rId4"/>
              </a:rPr>
              <a:t>en.oxforddictionaries.com/definition/lithosphere</a:t>
            </a:r>
            <a:endParaRPr lang="en-US" sz="3300" dirty="0" smtClean="0"/>
          </a:p>
          <a:p>
            <a:r>
              <a:rPr lang="en-US" sz="3300" dirty="0">
                <a:hlinkClick r:id="rId5"/>
              </a:rPr>
              <a:t>https://</a:t>
            </a:r>
            <a:r>
              <a:rPr lang="en-US" sz="3300" dirty="0" smtClean="0">
                <a:hlinkClick r:id="rId5"/>
              </a:rPr>
              <a:t>www.britannica.com/science/asthenosphere</a:t>
            </a:r>
            <a:endParaRPr lang="en-US" sz="3300" dirty="0" smtClean="0"/>
          </a:p>
          <a:p>
            <a:r>
              <a:rPr lang="en-US" sz="3300" dirty="0">
                <a:hlinkClick r:id="rId6"/>
              </a:rPr>
              <a:t>http://</a:t>
            </a:r>
            <a:r>
              <a:rPr lang="en-US" sz="3300" dirty="0" smtClean="0">
                <a:hlinkClick r:id="rId6"/>
              </a:rPr>
              <a:t>www.thefreedictionary.com/folding</a:t>
            </a:r>
            <a:endParaRPr lang="en-US" sz="3300" dirty="0" smtClean="0"/>
          </a:p>
          <a:p>
            <a:r>
              <a:rPr lang="en-US" sz="3300" dirty="0" smtClean="0">
                <a:hlinkClick r:id="rId7"/>
              </a:rPr>
              <a:t>www.ducksters.com/science/earth_science/</a:t>
            </a:r>
            <a:r>
              <a:rPr lang="en-US" sz="3300" b="1" dirty="0" smtClean="0">
                <a:hlinkClick r:id="rId7"/>
              </a:rPr>
              <a:t>plate</a:t>
            </a:r>
            <a:r>
              <a:rPr lang="en-US" sz="3300" dirty="0" smtClean="0">
                <a:hlinkClick r:id="rId7"/>
              </a:rPr>
              <a:t>_</a:t>
            </a:r>
            <a:r>
              <a:rPr lang="en-US" sz="3300" b="1" dirty="0" smtClean="0">
                <a:hlinkClick r:id="rId7"/>
              </a:rPr>
              <a:t>tectonics</a:t>
            </a:r>
            <a:r>
              <a:rPr lang="en-US" sz="3300" dirty="0" smtClean="0">
                <a:hlinkClick r:id="rId7"/>
              </a:rPr>
              <a:t>.php</a:t>
            </a:r>
            <a:endParaRPr lang="en-US" sz="3300" dirty="0" smtClean="0"/>
          </a:p>
          <a:p>
            <a:pPr marL="0" indent="0">
              <a:buNone/>
            </a:pPr>
            <a:r>
              <a:rPr lang="en-US" sz="3300" dirty="0"/>
              <a:t/>
            </a:r>
            <a:br>
              <a:rPr lang="en-US" sz="3300" dirty="0"/>
            </a:br>
            <a:endParaRPr lang="en-US" sz="3300" dirty="0" smtClean="0"/>
          </a:p>
          <a:p>
            <a:pPr marL="0" indent="0">
              <a:buNone/>
            </a:pPr>
            <a:endParaRPr lang="en-US" dirty="0"/>
          </a:p>
        </p:txBody>
      </p:sp>
    </p:spTree>
    <p:extLst>
      <p:ext uri="{BB962C8B-B14F-4D97-AF65-F5344CB8AC3E}">
        <p14:creationId xmlns:p14="http://schemas.microsoft.com/office/powerpoint/2010/main" val="160950046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Crust vs Continental Crust</a:t>
            </a:r>
            <a:endParaRPr lang="en-US" dirty="0"/>
          </a:p>
        </p:txBody>
      </p:sp>
      <p:sp>
        <p:nvSpPr>
          <p:cNvPr id="3" name="Text Placeholder 2"/>
          <p:cNvSpPr>
            <a:spLocks noGrp="1"/>
          </p:cNvSpPr>
          <p:nvPr>
            <p:ph type="body" idx="1"/>
          </p:nvPr>
        </p:nvSpPr>
        <p:spPr/>
        <p:txBody>
          <a:bodyPr/>
          <a:lstStyle/>
          <a:p>
            <a:r>
              <a:rPr lang="en-US" dirty="0" smtClean="0"/>
              <a:t>Oceanic Crust</a:t>
            </a:r>
            <a:endParaRPr lang="en-US" dirty="0"/>
          </a:p>
        </p:txBody>
      </p:sp>
      <p:sp>
        <p:nvSpPr>
          <p:cNvPr id="4" name="Content Placeholder 3"/>
          <p:cNvSpPr>
            <a:spLocks noGrp="1"/>
          </p:cNvSpPr>
          <p:nvPr>
            <p:ph sz="half" idx="2"/>
          </p:nvPr>
        </p:nvSpPr>
        <p:spPr>
          <a:xfrm>
            <a:off x="457200" y="2174875"/>
            <a:ext cx="3429000" cy="3082925"/>
          </a:xfrm>
        </p:spPr>
        <p:txBody>
          <a:bodyPr>
            <a:normAutofit/>
          </a:bodyPr>
          <a:lstStyle/>
          <a:p>
            <a:r>
              <a:rPr lang="en-US" sz="1400" dirty="0"/>
              <a:t>the relatively thin part of the earth's crust that underlies the ocean basins. It is geologically young compared with the continental crust and consists of basaltic rock overlain by sediments</a:t>
            </a:r>
            <a:r>
              <a:rPr lang="en-US" sz="1400" dirty="0" smtClean="0"/>
              <a:t>.</a:t>
            </a:r>
          </a:p>
          <a:p>
            <a:r>
              <a:rPr lang="en-US" sz="1400" dirty="0"/>
              <a:t>Oceanic crust is about 6 km (4 miles) thick. It is composed of several layers, not including the overlying sediment. The topmost layer, about 500 </a:t>
            </a:r>
            <a:r>
              <a:rPr lang="en-US" sz="1400" dirty="0" smtClean="0"/>
              <a:t>meters </a:t>
            </a:r>
            <a:r>
              <a:rPr lang="en-US" sz="1400" dirty="0"/>
              <a:t>(1,650 feet) thick, includes </a:t>
            </a:r>
            <a:r>
              <a:rPr lang="en-US" sz="1400" dirty="0" smtClean="0"/>
              <a:t>lavas made </a:t>
            </a:r>
            <a:r>
              <a:rPr lang="en-US" sz="1400" dirty="0"/>
              <a:t>of </a:t>
            </a:r>
            <a:r>
              <a:rPr lang="en-US" sz="1400" dirty="0" smtClean="0"/>
              <a:t>basalt</a:t>
            </a:r>
            <a:r>
              <a:rPr lang="en-US" sz="1400" dirty="0"/>
              <a:t> (that is, </a:t>
            </a:r>
            <a:r>
              <a:rPr lang="en-US" sz="1400" dirty="0" smtClean="0"/>
              <a:t>rock</a:t>
            </a:r>
            <a:r>
              <a:rPr lang="en-US" sz="1400" u="sng" dirty="0" smtClean="0">
                <a:solidFill>
                  <a:schemeClr val="tx1">
                    <a:lumMod val="85000"/>
                    <a:lumOff val="15000"/>
                  </a:schemeClr>
                </a:solidFill>
              </a:rPr>
              <a:t> </a:t>
            </a:r>
            <a:r>
              <a:rPr lang="en-US" sz="1400" dirty="0" smtClean="0">
                <a:solidFill>
                  <a:schemeClr val="tx1">
                    <a:lumMod val="85000"/>
                    <a:lumOff val="15000"/>
                  </a:schemeClr>
                </a:solidFill>
              </a:rPr>
              <a:t>material </a:t>
            </a:r>
            <a:r>
              <a:rPr lang="en-US" sz="1400" dirty="0"/>
              <a:t>consisting largely of  </a:t>
            </a:r>
          </a:p>
        </p:txBody>
      </p:sp>
      <p:sp>
        <p:nvSpPr>
          <p:cNvPr id="5" name="Text Placeholder 4"/>
          <p:cNvSpPr>
            <a:spLocks noGrp="1"/>
          </p:cNvSpPr>
          <p:nvPr>
            <p:ph type="body" sz="quarter" idx="3"/>
          </p:nvPr>
        </p:nvSpPr>
        <p:spPr/>
        <p:txBody>
          <a:bodyPr/>
          <a:lstStyle/>
          <a:p>
            <a:r>
              <a:rPr lang="en-US" dirty="0" smtClean="0"/>
              <a:t>Continental Crust</a:t>
            </a:r>
            <a:endParaRPr lang="en-US" dirty="0"/>
          </a:p>
        </p:txBody>
      </p:sp>
      <p:sp>
        <p:nvSpPr>
          <p:cNvPr id="6" name="Content Placeholder 5"/>
          <p:cNvSpPr>
            <a:spLocks noGrp="1"/>
          </p:cNvSpPr>
          <p:nvPr>
            <p:ph sz="quarter" idx="4"/>
          </p:nvPr>
        </p:nvSpPr>
        <p:spPr>
          <a:xfrm>
            <a:off x="4495800" y="2174875"/>
            <a:ext cx="4191000" cy="3006725"/>
          </a:xfrm>
        </p:spPr>
        <p:txBody>
          <a:bodyPr>
            <a:normAutofit/>
          </a:bodyPr>
          <a:lstStyle/>
          <a:p>
            <a:r>
              <a:rPr lang="en-US" sz="1400" dirty="0"/>
              <a:t>the relatively thick part of the earth's crust that forms the large landmasses. It is generally older and more complex than the </a:t>
            </a:r>
            <a:r>
              <a:rPr lang="en-US" sz="1400" dirty="0" smtClean="0"/>
              <a:t>oceanic </a:t>
            </a:r>
            <a:r>
              <a:rPr lang="en-US" sz="1400" dirty="0"/>
              <a:t>crust</a:t>
            </a:r>
            <a:r>
              <a:rPr lang="en-US" sz="1400" dirty="0" smtClean="0"/>
              <a:t>.</a:t>
            </a:r>
          </a:p>
          <a:p>
            <a:r>
              <a:rPr lang="en-US" sz="1400" b="1" dirty="0"/>
              <a:t>Continental crust</a:t>
            </a:r>
            <a:r>
              <a:rPr lang="en-US" sz="1400" dirty="0"/>
              <a:t> is the crust under which the continents are built and is 10-70 km thick, while </a:t>
            </a:r>
            <a:r>
              <a:rPr lang="en-US" sz="1400" b="1" dirty="0"/>
              <a:t>oceanic crust</a:t>
            </a:r>
            <a:r>
              <a:rPr lang="en-US" sz="1400" dirty="0"/>
              <a:t> is the crust under the oceans, and is only 5-7 km thick. The deepest mine shaft ever built, called Western Deep in South Africa, currently reaches 3.9 km, which is tiny compared to the continental crust. Forty percent of the earth's surface is currently covered with continental crust. It's important to note that not all continental crust is above sea level. </a:t>
            </a:r>
          </a:p>
        </p:txBody>
      </p:sp>
      <p:sp>
        <p:nvSpPr>
          <p:cNvPr id="8" name="TextBox 7"/>
          <p:cNvSpPr txBox="1"/>
          <p:nvPr/>
        </p:nvSpPr>
        <p:spPr>
          <a:xfrm>
            <a:off x="228600" y="5029200"/>
            <a:ext cx="8686800" cy="2862322"/>
          </a:xfrm>
          <a:prstGeom prst="rect">
            <a:avLst/>
          </a:prstGeom>
          <a:noFill/>
        </p:spPr>
        <p:txBody>
          <a:bodyPr wrap="square" rtlCol="0">
            <a:spAutoFit/>
          </a:bodyPr>
          <a:lstStyle/>
          <a:p>
            <a:r>
              <a:rPr lang="en-US" dirty="0" smtClean="0"/>
              <a:t>Some Differences are is that Oceanic Crust is thinner, </a:t>
            </a:r>
            <a:r>
              <a:rPr lang="en-US" dirty="0"/>
              <a:t>denser, younger, and of different chemical </a:t>
            </a:r>
            <a:r>
              <a:rPr lang="en-US" dirty="0" smtClean="0"/>
              <a:t>composition. </a:t>
            </a:r>
            <a:r>
              <a:rPr lang="en-US" dirty="0"/>
              <a:t>Like continental crust, however, oceanic crust is destroyed in subduction zones</a:t>
            </a:r>
            <a:r>
              <a:rPr lang="en-US" dirty="0" smtClean="0"/>
              <a:t>. </a:t>
            </a:r>
            <a:r>
              <a:rPr lang="en-US" dirty="0"/>
              <a:t> </a:t>
            </a:r>
            <a:r>
              <a:rPr lang="en-US" dirty="0" smtClean="0"/>
              <a:t>But Continental Crust </a:t>
            </a:r>
            <a:r>
              <a:rPr lang="en-US" dirty="0"/>
              <a:t>Continental crust is part of the Earth’s surface found under land masses, and oceanic crust is the surface found under the ocean </a:t>
            </a:r>
            <a:r>
              <a:rPr lang="en-US" dirty="0" smtClean="0"/>
              <a:t>floor. Also </a:t>
            </a:r>
            <a:r>
              <a:rPr lang="en-US" dirty="0"/>
              <a:t>Examples of such rocks are those in Quebec, Canada which are estimated to be about 4 billion years old.</a:t>
            </a: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07785463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Oceanic Crust and Continental Crust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399" y="1600200"/>
            <a:ext cx="323207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24275"/>
            <a:ext cx="57245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3400" y="2362200"/>
            <a:ext cx="3429000" cy="523220"/>
          </a:xfrm>
          <a:prstGeom prst="rect">
            <a:avLst/>
          </a:prstGeom>
          <a:noFill/>
        </p:spPr>
        <p:txBody>
          <a:bodyPr wrap="square" rtlCol="0">
            <a:spAutoFit/>
          </a:bodyPr>
          <a:lstStyle/>
          <a:p>
            <a:r>
              <a:rPr lang="en-US" sz="2800" dirty="0" smtClean="0"/>
              <a:t>Oceanic Crust</a:t>
            </a:r>
            <a:endParaRPr lang="en-US" sz="2800" dirty="0"/>
          </a:p>
        </p:txBody>
      </p:sp>
      <p:sp>
        <p:nvSpPr>
          <p:cNvPr id="5" name="TextBox 4"/>
          <p:cNvSpPr txBox="1"/>
          <p:nvPr/>
        </p:nvSpPr>
        <p:spPr>
          <a:xfrm>
            <a:off x="304800" y="4724400"/>
            <a:ext cx="2209800" cy="954107"/>
          </a:xfrm>
          <a:prstGeom prst="rect">
            <a:avLst/>
          </a:prstGeom>
          <a:noFill/>
        </p:spPr>
        <p:txBody>
          <a:bodyPr wrap="square" rtlCol="0">
            <a:spAutoFit/>
          </a:bodyPr>
          <a:lstStyle/>
          <a:p>
            <a:r>
              <a:rPr lang="en-US" sz="2800" dirty="0" smtClean="0"/>
              <a:t>Continental Crust</a:t>
            </a:r>
            <a:endParaRPr lang="en-US" sz="2800" dirty="0"/>
          </a:p>
        </p:txBody>
      </p:sp>
    </p:spTree>
    <p:extLst>
      <p:ext uri="{BB962C8B-B14F-4D97-AF65-F5344CB8AC3E}">
        <p14:creationId xmlns:p14="http://schemas.microsoft.com/office/powerpoint/2010/main" val="301267523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715962"/>
          </a:xfrm>
        </p:spPr>
        <p:txBody>
          <a:bodyPr>
            <a:normAutofit fontScale="90000"/>
          </a:bodyPr>
          <a:lstStyle/>
          <a:p>
            <a:r>
              <a:rPr lang="en-US" dirty="0" smtClean="0"/>
              <a:t>Lithosphere vs Asthenosphere                                                                                                                                                                                                                                                                                                      </a:t>
            </a:r>
            <a:endParaRPr lang="en-US" dirty="0"/>
          </a:p>
        </p:txBody>
      </p:sp>
      <p:sp>
        <p:nvSpPr>
          <p:cNvPr id="3" name="Text Placeholder 2"/>
          <p:cNvSpPr>
            <a:spLocks noGrp="1"/>
          </p:cNvSpPr>
          <p:nvPr>
            <p:ph type="body" idx="1"/>
          </p:nvPr>
        </p:nvSpPr>
        <p:spPr>
          <a:xfrm>
            <a:off x="533400" y="762000"/>
            <a:ext cx="4040188" cy="639762"/>
          </a:xfrm>
        </p:spPr>
        <p:txBody>
          <a:bodyPr/>
          <a:lstStyle/>
          <a:p>
            <a:r>
              <a:rPr lang="en-US" dirty="0" smtClean="0"/>
              <a:t>Lithosphere</a:t>
            </a:r>
            <a:endParaRPr lang="en-US" dirty="0"/>
          </a:p>
        </p:txBody>
      </p:sp>
      <p:sp>
        <p:nvSpPr>
          <p:cNvPr id="4" name="Content Placeholder 3"/>
          <p:cNvSpPr>
            <a:spLocks noGrp="1"/>
          </p:cNvSpPr>
          <p:nvPr>
            <p:ph sz="half" idx="2"/>
          </p:nvPr>
        </p:nvSpPr>
        <p:spPr>
          <a:xfrm>
            <a:off x="228600" y="1489075"/>
            <a:ext cx="2971800" cy="1787525"/>
          </a:xfrm>
        </p:spPr>
        <p:txBody>
          <a:bodyPr>
            <a:normAutofit fontScale="70000" lnSpcReduction="20000"/>
          </a:bodyPr>
          <a:lstStyle/>
          <a:p>
            <a:r>
              <a:rPr lang="en-US" dirty="0"/>
              <a:t>The rigid outer part of the earth, consisting of the crust and upper </a:t>
            </a:r>
            <a:r>
              <a:rPr lang="en-US" dirty="0" smtClean="0"/>
              <a:t>mantle.</a:t>
            </a:r>
          </a:p>
          <a:p>
            <a:r>
              <a:rPr lang="en-US" dirty="0"/>
              <a:t>C</a:t>
            </a:r>
            <a:r>
              <a:rPr lang="en-US" dirty="0" smtClean="0"/>
              <a:t>ontinental </a:t>
            </a:r>
            <a:r>
              <a:rPr lang="en-US" dirty="0"/>
              <a:t>lithosphere has a lower mean density than oceanic lithosphere</a:t>
            </a:r>
          </a:p>
        </p:txBody>
      </p:sp>
      <p:sp>
        <p:nvSpPr>
          <p:cNvPr id="5" name="Text Placeholder 4"/>
          <p:cNvSpPr>
            <a:spLocks noGrp="1"/>
          </p:cNvSpPr>
          <p:nvPr>
            <p:ph type="body" sz="quarter" idx="3"/>
          </p:nvPr>
        </p:nvSpPr>
        <p:spPr>
          <a:xfrm>
            <a:off x="4800600" y="685800"/>
            <a:ext cx="4041775" cy="639762"/>
          </a:xfrm>
        </p:spPr>
        <p:txBody>
          <a:bodyPr/>
          <a:lstStyle/>
          <a:p>
            <a:r>
              <a:rPr lang="en-US" dirty="0" smtClean="0"/>
              <a:t>Asthenosphere</a:t>
            </a:r>
            <a:endParaRPr lang="en-US" dirty="0"/>
          </a:p>
        </p:txBody>
      </p:sp>
      <p:sp>
        <p:nvSpPr>
          <p:cNvPr id="6" name="Content Placeholder 5"/>
          <p:cNvSpPr>
            <a:spLocks noGrp="1"/>
          </p:cNvSpPr>
          <p:nvPr>
            <p:ph sz="quarter" idx="4"/>
          </p:nvPr>
        </p:nvSpPr>
        <p:spPr>
          <a:xfrm>
            <a:off x="4533900" y="1371600"/>
            <a:ext cx="3733800" cy="2549525"/>
          </a:xfrm>
        </p:spPr>
        <p:txBody>
          <a:bodyPr>
            <a:normAutofit fontScale="70000" lnSpcReduction="20000"/>
          </a:bodyPr>
          <a:lstStyle/>
          <a:p>
            <a:r>
              <a:rPr lang="en-US" dirty="0"/>
              <a:t>the upper layer of the earth's mantle, below the lithosphere, in which there is relatively low resistance to plastic flow and convection is thought to occur</a:t>
            </a:r>
            <a:r>
              <a:rPr lang="en-US" dirty="0" smtClean="0"/>
              <a:t>.</a:t>
            </a:r>
          </a:p>
          <a:p>
            <a:r>
              <a:rPr lang="en-US" dirty="0"/>
              <a:t>H</a:t>
            </a:r>
            <a:r>
              <a:rPr lang="en-US" dirty="0" smtClean="0"/>
              <a:t>eat</a:t>
            </a:r>
            <a:r>
              <a:rPr lang="en-US" dirty="0"/>
              <a:t> from deep within Earth is thought to keep the asthenosphere </a:t>
            </a:r>
            <a:r>
              <a:rPr lang="en-US" dirty="0" smtClean="0"/>
              <a:t>malleable, lubricating </a:t>
            </a:r>
            <a:r>
              <a:rPr lang="en-US" dirty="0"/>
              <a:t>the undersides of Earth’s </a:t>
            </a:r>
            <a:r>
              <a:rPr lang="en-US" dirty="0" smtClean="0"/>
              <a:t>tectonic plates</a:t>
            </a:r>
            <a:r>
              <a:rPr lang="en-US" dirty="0"/>
              <a:t> and allowing them to </a:t>
            </a:r>
            <a:r>
              <a:rPr lang="en-US" dirty="0" smtClean="0"/>
              <a:t>move.</a:t>
            </a:r>
            <a:endParaRPr lang="en-US" dirty="0"/>
          </a:p>
        </p:txBody>
      </p:sp>
      <p:sp>
        <p:nvSpPr>
          <p:cNvPr id="9" name="TextBox 8"/>
          <p:cNvSpPr txBox="1"/>
          <p:nvPr/>
        </p:nvSpPr>
        <p:spPr>
          <a:xfrm>
            <a:off x="533400" y="3441680"/>
            <a:ext cx="8001000" cy="3416320"/>
          </a:xfrm>
          <a:prstGeom prst="rect">
            <a:avLst/>
          </a:prstGeom>
          <a:noFill/>
        </p:spPr>
        <p:txBody>
          <a:bodyPr wrap="square" rtlCol="0">
            <a:spAutoFit/>
          </a:bodyPr>
          <a:lstStyle/>
          <a:p>
            <a:r>
              <a:rPr lang="en-US" dirty="0" smtClean="0"/>
              <a:t>Some differences are </a:t>
            </a:r>
          </a:p>
          <a:p>
            <a:r>
              <a:rPr lang="en-US" dirty="0" smtClean="0"/>
              <a:t>The lithosphere extends </a:t>
            </a:r>
            <a:r>
              <a:rPr lang="en-US" dirty="0"/>
              <a:t>to a depth of about 60 mi (100 km). It is broken into about a dozen separate, rigid blocks, or </a:t>
            </a:r>
            <a:r>
              <a:rPr lang="en-US" dirty="0" smtClean="0"/>
              <a:t>plates</a:t>
            </a:r>
          </a:p>
          <a:p>
            <a:r>
              <a:rPr lang="en-US" dirty="0" smtClean="0"/>
              <a:t>The lithosphere </a:t>
            </a:r>
            <a:r>
              <a:rPr lang="en-US" dirty="0"/>
              <a:t>Slow convection currents deep within the mantle, generated by radioactive heating of the interior, are believed to cause the lateral movements of the plates (and the continents that rest on top of them) at a rate of several inches per year</a:t>
            </a:r>
            <a:r>
              <a:rPr lang="en-US" dirty="0" smtClean="0"/>
              <a:t>.</a:t>
            </a:r>
          </a:p>
          <a:p>
            <a:r>
              <a:rPr lang="en-US" dirty="0" smtClean="0"/>
              <a:t>The asthenosphere </a:t>
            </a:r>
            <a:r>
              <a:rPr lang="en-US" dirty="0"/>
              <a:t>Rocks </a:t>
            </a:r>
            <a:r>
              <a:rPr lang="en-US" dirty="0" smtClean="0"/>
              <a:t>are </a:t>
            </a:r>
            <a:r>
              <a:rPr lang="en-US" dirty="0"/>
              <a:t>"plastic", meaning that they can flow in response to </a:t>
            </a:r>
            <a:r>
              <a:rPr lang="en-US" dirty="0" smtClean="0"/>
              <a:t>deformation. </a:t>
            </a:r>
            <a:r>
              <a:rPr lang="en-US" dirty="0"/>
              <a:t>Deep in the Earth, hot rocks (above about 1300°C) can flow, whereas cold rocks cannot</a:t>
            </a:r>
            <a:r>
              <a:rPr lang="en-US" dirty="0" smtClean="0"/>
              <a:t>.</a:t>
            </a:r>
            <a:r>
              <a:rPr lang="en-US" dirty="0"/>
              <a:t> Rocks are under severe pressure in Asthenosphere, whereas they face much less pressure in lithosphere.</a:t>
            </a:r>
            <a:endParaRPr lang="en-US" dirty="0" smtClean="0"/>
          </a:p>
          <a:p>
            <a:endParaRPr lang="en-US" dirty="0"/>
          </a:p>
        </p:txBody>
      </p:sp>
    </p:spTree>
    <p:extLst>
      <p:ext uri="{BB962C8B-B14F-4D97-AF65-F5344CB8AC3E}">
        <p14:creationId xmlns:p14="http://schemas.microsoft.com/office/powerpoint/2010/main" val="8876620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Lithosphere and Asthenosphere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 y="1295400"/>
            <a:ext cx="3505201" cy="245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43434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27234" y="2590800"/>
            <a:ext cx="2699331" cy="523220"/>
          </a:xfrm>
          <a:prstGeom prst="rect">
            <a:avLst/>
          </a:prstGeom>
          <a:noFill/>
        </p:spPr>
        <p:txBody>
          <a:bodyPr wrap="square" rtlCol="0">
            <a:spAutoFit/>
          </a:bodyPr>
          <a:lstStyle/>
          <a:p>
            <a:r>
              <a:rPr lang="en-US" sz="2800" dirty="0" smtClean="0"/>
              <a:t>Lithosphere</a:t>
            </a:r>
            <a:endParaRPr lang="en-US" sz="2800" dirty="0"/>
          </a:p>
        </p:txBody>
      </p:sp>
      <p:sp>
        <p:nvSpPr>
          <p:cNvPr id="5" name="TextBox 4"/>
          <p:cNvSpPr txBox="1"/>
          <p:nvPr/>
        </p:nvSpPr>
        <p:spPr>
          <a:xfrm>
            <a:off x="152400" y="5534680"/>
            <a:ext cx="3124200" cy="523220"/>
          </a:xfrm>
          <a:prstGeom prst="rect">
            <a:avLst/>
          </a:prstGeom>
          <a:noFill/>
        </p:spPr>
        <p:txBody>
          <a:bodyPr wrap="square" rtlCol="0">
            <a:spAutoFit/>
          </a:bodyPr>
          <a:lstStyle/>
          <a:p>
            <a:r>
              <a:rPr lang="en-US" sz="2800" dirty="0" smtClean="0"/>
              <a:t>Asthenosphere</a:t>
            </a:r>
            <a:endParaRPr lang="en-US" sz="2800" dirty="0"/>
          </a:p>
        </p:txBody>
      </p:sp>
    </p:spTree>
    <p:extLst>
      <p:ext uri="{BB962C8B-B14F-4D97-AF65-F5344CB8AC3E}">
        <p14:creationId xmlns:p14="http://schemas.microsoft.com/office/powerpoint/2010/main" val="25865100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Convergent vs Divergent Boundary</a:t>
            </a:r>
            <a:endParaRPr lang="en-US" dirty="0"/>
          </a:p>
        </p:txBody>
      </p:sp>
      <p:sp>
        <p:nvSpPr>
          <p:cNvPr id="3" name="Text Placeholder 2"/>
          <p:cNvSpPr>
            <a:spLocks noGrp="1"/>
          </p:cNvSpPr>
          <p:nvPr>
            <p:ph type="body" idx="1"/>
          </p:nvPr>
        </p:nvSpPr>
        <p:spPr/>
        <p:txBody>
          <a:bodyPr/>
          <a:lstStyle/>
          <a:p>
            <a:r>
              <a:rPr lang="en-US" dirty="0" smtClean="0"/>
              <a:t>Convergent Boundary</a:t>
            </a:r>
            <a:endParaRPr lang="en-US" dirty="0"/>
          </a:p>
        </p:txBody>
      </p:sp>
      <p:sp>
        <p:nvSpPr>
          <p:cNvPr id="4" name="Content Placeholder 3"/>
          <p:cNvSpPr>
            <a:spLocks noGrp="1"/>
          </p:cNvSpPr>
          <p:nvPr>
            <p:ph sz="half" idx="2"/>
          </p:nvPr>
        </p:nvSpPr>
        <p:spPr>
          <a:xfrm>
            <a:off x="457200" y="2174875"/>
            <a:ext cx="4040188" cy="2092325"/>
          </a:xfrm>
        </p:spPr>
        <p:txBody>
          <a:bodyPr>
            <a:normAutofit fontScale="70000" lnSpcReduction="20000"/>
          </a:bodyPr>
          <a:lstStyle/>
          <a:p>
            <a:r>
              <a:rPr lang="en-US" dirty="0"/>
              <a:t>In plate tectonics, a convergent</a:t>
            </a:r>
            <a:r>
              <a:rPr lang="en-US" b="1" dirty="0"/>
              <a:t> </a:t>
            </a:r>
            <a:r>
              <a:rPr lang="en-US" dirty="0"/>
              <a:t>boundary, also known as a destructive plate boundary (because of subduction), is an actively deforming region where two (or more) tectonic plates or fragments of the lithosphere move toward one another and collide.</a:t>
            </a:r>
          </a:p>
        </p:txBody>
      </p:sp>
      <p:sp>
        <p:nvSpPr>
          <p:cNvPr id="5" name="Text Placeholder 4"/>
          <p:cNvSpPr>
            <a:spLocks noGrp="1"/>
          </p:cNvSpPr>
          <p:nvPr>
            <p:ph type="body" sz="quarter" idx="3"/>
          </p:nvPr>
        </p:nvSpPr>
        <p:spPr/>
        <p:txBody>
          <a:bodyPr/>
          <a:lstStyle/>
          <a:p>
            <a:r>
              <a:rPr lang="en-US" dirty="0" smtClean="0"/>
              <a:t>Divergent Boundary</a:t>
            </a:r>
            <a:endParaRPr lang="en-US" dirty="0"/>
          </a:p>
        </p:txBody>
      </p:sp>
      <p:sp>
        <p:nvSpPr>
          <p:cNvPr id="6" name="Content Placeholder 5"/>
          <p:cNvSpPr>
            <a:spLocks noGrp="1"/>
          </p:cNvSpPr>
          <p:nvPr>
            <p:ph sz="quarter" idx="4"/>
          </p:nvPr>
        </p:nvSpPr>
        <p:spPr>
          <a:xfrm>
            <a:off x="4645025" y="2174875"/>
            <a:ext cx="3127375" cy="1939925"/>
          </a:xfrm>
        </p:spPr>
        <p:txBody>
          <a:bodyPr>
            <a:normAutofit fontScale="62500" lnSpcReduction="20000"/>
          </a:bodyPr>
          <a:lstStyle/>
          <a:p>
            <a:r>
              <a:rPr lang="en-US" dirty="0"/>
              <a:t>In plate tectonics, a divergent</a:t>
            </a:r>
            <a:r>
              <a:rPr lang="en-US" b="1" dirty="0"/>
              <a:t> </a:t>
            </a:r>
            <a:r>
              <a:rPr lang="en-US" dirty="0"/>
              <a:t>boundary or </a:t>
            </a:r>
            <a:r>
              <a:rPr lang="en-US" dirty="0" smtClean="0"/>
              <a:t>divergent</a:t>
            </a:r>
            <a:r>
              <a:rPr lang="en-US" b="1" dirty="0" smtClean="0"/>
              <a:t> </a:t>
            </a:r>
            <a:r>
              <a:rPr lang="en-US" dirty="0" smtClean="0"/>
              <a:t>plate</a:t>
            </a:r>
            <a:r>
              <a:rPr lang="en-US" dirty="0"/>
              <a:t> boundary (also known as a constructive boundary or an extensional boundary) is a linear feature that exists between two tectonic plates that are moving away from each other.</a:t>
            </a:r>
          </a:p>
        </p:txBody>
      </p:sp>
      <p:sp>
        <p:nvSpPr>
          <p:cNvPr id="9" name="Rectangle 8"/>
          <p:cNvSpPr/>
          <p:nvPr/>
        </p:nvSpPr>
        <p:spPr>
          <a:xfrm>
            <a:off x="381000" y="3658474"/>
            <a:ext cx="7772400" cy="2585323"/>
          </a:xfrm>
          <a:prstGeom prst="rect">
            <a:avLst/>
          </a:prstGeom>
        </p:spPr>
        <p:txBody>
          <a:bodyPr wrap="square">
            <a:spAutoFit/>
          </a:bodyPr>
          <a:lstStyle/>
          <a:p>
            <a:r>
              <a:rPr lang="en-US" dirty="0"/>
              <a:t>A divergent boundary is a fault where the two plates are moving away from each other</a:t>
            </a:r>
            <a:r>
              <a:rPr lang="en-US" dirty="0" smtClean="0"/>
              <a:t>. </a:t>
            </a:r>
            <a:r>
              <a:rPr lang="en-US" dirty="0"/>
              <a:t>First of all, volcanic activity is common in these areas since mantle easily moves to the surface through the thin, fractured rock as it separates. If a continent happens to be a place where a divergent boundary occurs, then the continent will begin to be torn apart as the sides of the plates separate, creating a rift</a:t>
            </a:r>
            <a:r>
              <a:rPr lang="en-US" b="1" dirty="0"/>
              <a:t> </a:t>
            </a:r>
            <a:r>
              <a:rPr lang="en-US" dirty="0"/>
              <a:t>valley</a:t>
            </a:r>
            <a:r>
              <a:rPr lang="en-US" dirty="0" smtClean="0"/>
              <a:t>.</a:t>
            </a:r>
          </a:p>
          <a:p>
            <a:r>
              <a:rPr lang="en-US" dirty="0"/>
              <a:t> A convergent boundary is a boundary where two separate plates are pushing into each other</a:t>
            </a:r>
            <a:r>
              <a:rPr lang="en-US" dirty="0" smtClean="0"/>
              <a:t>. </a:t>
            </a:r>
            <a:r>
              <a:rPr lang="en-US" smtClean="0"/>
              <a:t>crust </a:t>
            </a:r>
            <a:r>
              <a:rPr lang="en-US" dirty="0"/>
              <a:t>is being pushed into the earth's interior by colliding plates and being re-melted at the same rate new crust is formed.</a:t>
            </a:r>
          </a:p>
        </p:txBody>
      </p:sp>
    </p:spTree>
    <p:extLst>
      <p:ext uri="{BB962C8B-B14F-4D97-AF65-F5344CB8AC3E}">
        <p14:creationId xmlns:p14="http://schemas.microsoft.com/office/powerpoint/2010/main" val="264133597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Convergent and Divergent boundaries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28003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3486150" cy="207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89317" y="2051792"/>
            <a:ext cx="3962400" cy="584775"/>
          </a:xfrm>
          <a:prstGeom prst="rect">
            <a:avLst/>
          </a:prstGeom>
          <a:noFill/>
        </p:spPr>
        <p:txBody>
          <a:bodyPr wrap="square" rtlCol="0">
            <a:spAutoFit/>
          </a:bodyPr>
          <a:lstStyle/>
          <a:p>
            <a:r>
              <a:rPr lang="en-US" sz="3200" dirty="0" smtClean="0"/>
              <a:t>Convergent Boundary</a:t>
            </a:r>
            <a:endParaRPr lang="en-US" sz="3200" dirty="0"/>
          </a:p>
        </p:txBody>
      </p:sp>
      <p:sp>
        <p:nvSpPr>
          <p:cNvPr id="5" name="TextBox 4"/>
          <p:cNvSpPr txBox="1"/>
          <p:nvPr/>
        </p:nvSpPr>
        <p:spPr>
          <a:xfrm>
            <a:off x="304800" y="4953000"/>
            <a:ext cx="3886200" cy="584775"/>
          </a:xfrm>
          <a:prstGeom prst="rect">
            <a:avLst/>
          </a:prstGeom>
          <a:noFill/>
        </p:spPr>
        <p:txBody>
          <a:bodyPr wrap="square" rtlCol="0">
            <a:spAutoFit/>
          </a:bodyPr>
          <a:lstStyle/>
          <a:p>
            <a:r>
              <a:rPr lang="en-US" sz="3200" dirty="0" smtClean="0"/>
              <a:t>Divergent Boundary</a:t>
            </a:r>
            <a:endParaRPr lang="en-US" sz="3200" dirty="0"/>
          </a:p>
        </p:txBody>
      </p:sp>
    </p:spTree>
    <p:extLst>
      <p:ext uri="{BB962C8B-B14F-4D97-AF65-F5344CB8AC3E}">
        <p14:creationId xmlns:p14="http://schemas.microsoft.com/office/powerpoint/2010/main" val="305598390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Folding vs Faulting</a:t>
            </a:r>
            <a:endParaRPr lang="en-US" dirty="0"/>
          </a:p>
        </p:txBody>
      </p:sp>
      <p:sp>
        <p:nvSpPr>
          <p:cNvPr id="3" name="Text Placeholder 2"/>
          <p:cNvSpPr>
            <a:spLocks noGrp="1"/>
          </p:cNvSpPr>
          <p:nvPr>
            <p:ph type="body" idx="1"/>
          </p:nvPr>
        </p:nvSpPr>
        <p:spPr/>
        <p:txBody>
          <a:bodyPr/>
          <a:lstStyle/>
          <a:p>
            <a:r>
              <a:rPr lang="en-US" dirty="0" smtClean="0"/>
              <a:t>Folding</a:t>
            </a:r>
            <a:endParaRPr lang="en-US" dirty="0"/>
          </a:p>
        </p:txBody>
      </p:sp>
      <p:sp>
        <p:nvSpPr>
          <p:cNvPr id="4" name="Content Placeholder 3"/>
          <p:cNvSpPr>
            <a:spLocks noGrp="1"/>
          </p:cNvSpPr>
          <p:nvPr>
            <p:ph sz="half" idx="2"/>
          </p:nvPr>
        </p:nvSpPr>
        <p:spPr/>
        <p:txBody>
          <a:bodyPr/>
          <a:lstStyle/>
          <a:p>
            <a:r>
              <a:rPr lang="en-US" sz="1400" dirty="0"/>
              <a:t>cover or wrap something in (a soft or flexible material</a:t>
            </a:r>
            <a:r>
              <a:rPr lang="en-US" sz="1400" dirty="0" smtClean="0"/>
              <a:t>).</a:t>
            </a:r>
          </a:p>
          <a:p>
            <a:r>
              <a:rPr lang="en-US" sz="1400" b="1" dirty="0"/>
              <a:t> </a:t>
            </a:r>
            <a:r>
              <a:rPr lang="en-US" sz="1400" dirty="0"/>
              <a:t>To bend over or double up so that one part lies on another </a:t>
            </a:r>
            <a:r>
              <a:rPr lang="en-US" sz="1400" dirty="0" smtClean="0"/>
              <a:t>part.</a:t>
            </a:r>
          </a:p>
          <a:p>
            <a:endParaRPr lang="en-US" dirty="0"/>
          </a:p>
        </p:txBody>
      </p:sp>
      <p:sp>
        <p:nvSpPr>
          <p:cNvPr id="5" name="Text Placeholder 4"/>
          <p:cNvSpPr>
            <a:spLocks noGrp="1"/>
          </p:cNvSpPr>
          <p:nvPr>
            <p:ph type="body" sz="quarter" idx="3"/>
          </p:nvPr>
        </p:nvSpPr>
        <p:spPr/>
        <p:txBody>
          <a:bodyPr/>
          <a:lstStyle/>
          <a:p>
            <a:r>
              <a:rPr lang="en-US" dirty="0" smtClean="0"/>
              <a:t>Faulting</a:t>
            </a:r>
            <a:endParaRPr lang="en-US" dirty="0"/>
          </a:p>
        </p:txBody>
      </p:sp>
      <p:sp>
        <p:nvSpPr>
          <p:cNvPr id="6" name="Content Placeholder 5"/>
          <p:cNvSpPr>
            <a:spLocks noGrp="1"/>
          </p:cNvSpPr>
          <p:nvPr>
            <p:ph sz="quarter" idx="4"/>
          </p:nvPr>
        </p:nvSpPr>
        <p:spPr/>
        <p:txBody>
          <a:bodyPr>
            <a:normAutofit/>
          </a:bodyPr>
          <a:lstStyle/>
          <a:p>
            <a:r>
              <a:rPr lang="en-US" sz="1600" dirty="0"/>
              <a:t> be broken by a fault or faults</a:t>
            </a:r>
            <a:r>
              <a:rPr lang="en-US" sz="1600" dirty="0" smtClean="0"/>
              <a:t>.</a:t>
            </a:r>
          </a:p>
          <a:p>
            <a:r>
              <a:rPr lang="en-US" sz="1600" dirty="0"/>
              <a:t>A fracture in the continuity of a rock formation caused by a shifting </a:t>
            </a:r>
            <a:r>
              <a:rPr lang="en-US" sz="1600" dirty="0" smtClean="0"/>
              <a:t>or dislodging</a:t>
            </a:r>
            <a:r>
              <a:rPr lang="en-US" sz="1600" dirty="0"/>
              <a:t> of the earth's crust, in which adjacent surfaces are displaced relative </a:t>
            </a:r>
            <a:r>
              <a:rPr lang="en-US" sz="1600" dirty="0" smtClean="0"/>
              <a:t>tone</a:t>
            </a:r>
            <a:r>
              <a:rPr lang="en-US" sz="1600" dirty="0"/>
              <a:t> another and parallel to the plane of fracture.</a:t>
            </a:r>
            <a:endParaRPr lang="en-US" sz="1600" dirty="0"/>
          </a:p>
        </p:txBody>
      </p:sp>
      <p:sp>
        <p:nvSpPr>
          <p:cNvPr id="8" name="TextBox 7"/>
          <p:cNvSpPr txBox="1"/>
          <p:nvPr/>
        </p:nvSpPr>
        <p:spPr>
          <a:xfrm>
            <a:off x="76200" y="4267199"/>
            <a:ext cx="8991600" cy="1754326"/>
          </a:xfrm>
          <a:prstGeom prst="rect">
            <a:avLst/>
          </a:prstGeom>
          <a:noFill/>
        </p:spPr>
        <p:txBody>
          <a:bodyPr wrap="square" rtlCol="0">
            <a:spAutoFit/>
          </a:bodyPr>
          <a:lstStyle/>
          <a:p>
            <a:r>
              <a:rPr lang="en-US" dirty="0" smtClean="0"/>
              <a:t>(Folds)Folds </a:t>
            </a:r>
            <a:r>
              <a:rPr lang="en-US" dirty="0"/>
              <a:t>are bends in rocks that are due to compressional forces</a:t>
            </a:r>
            <a:r>
              <a:rPr lang="en-US" dirty="0" smtClean="0"/>
              <a:t>.</a:t>
            </a:r>
          </a:p>
          <a:p>
            <a:pPr marL="285750" indent="-285750">
              <a:buFont typeface="Arial" panose="020B0604020202020204" pitchFamily="34" charset="0"/>
              <a:buChar char="•"/>
            </a:pPr>
            <a:r>
              <a:rPr lang="en-US" dirty="0"/>
              <a:t> Folds are most visible in rocks that layered (also known as sedimentary rocks). </a:t>
            </a:r>
            <a:endParaRPr lang="en-US" dirty="0" smtClean="0"/>
          </a:p>
          <a:p>
            <a:pPr marL="285750" indent="-285750">
              <a:buFont typeface="Arial" panose="020B0604020202020204" pitchFamily="34" charset="0"/>
              <a:buChar char="•"/>
            </a:pPr>
            <a:r>
              <a:rPr lang="en-US" dirty="0"/>
              <a:t>Folds are formed when heat and pressure is applied to the </a:t>
            </a:r>
            <a:r>
              <a:rPr lang="en-US" dirty="0" smtClean="0"/>
              <a:t>rock</a:t>
            </a:r>
          </a:p>
          <a:p>
            <a:r>
              <a:rPr lang="en-US" dirty="0"/>
              <a:t>(</a:t>
            </a:r>
            <a:r>
              <a:rPr lang="en-US" dirty="0" smtClean="0"/>
              <a:t>Faults)if </a:t>
            </a:r>
            <a:r>
              <a:rPr lang="en-US" dirty="0"/>
              <a:t>the pressure (compression) that is applied to a rock undergoing a fold is greater than the internal strength of the rock, then the rock will fracture. This is how faults are formed. Faults are defined as the displacement of rock that were once connected along a fault line. </a:t>
            </a:r>
            <a:endParaRPr lang="en-US" dirty="0"/>
          </a:p>
        </p:txBody>
      </p:sp>
    </p:spTree>
    <p:extLst>
      <p:ext uri="{BB962C8B-B14F-4D97-AF65-F5344CB8AC3E}">
        <p14:creationId xmlns:p14="http://schemas.microsoft.com/office/powerpoint/2010/main" val="73943749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Folding and Faulting</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603" y="1447800"/>
            <a:ext cx="3505200" cy="200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97618"/>
            <a:ext cx="4293781" cy="230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2362200"/>
            <a:ext cx="2286000" cy="523220"/>
          </a:xfrm>
          <a:prstGeom prst="rect">
            <a:avLst/>
          </a:prstGeom>
          <a:noFill/>
        </p:spPr>
        <p:txBody>
          <a:bodyPr wrap="square" rtlCol="0">
            <a:spAutoFit/>
          </a:bodyPr>
          <a:lstStyle/>
          <a:p>
            <a:r>
              <a:rPr lang="en-US" sz="2800" dirty="0" smtClean="0"/>
              <a:t>Folding</a:t>
            </a:r>
            <a:endParaRPr lang="en-US" sz="2800" dirty="0"/>
          </a:p>
        </p:txBody>
      </p:sp>
      <p:sp>
        <p:nvSpPr>
          <p:cNvPr id="5" name="TextBox 4"/>
          <p:cNvSpPr txBox="1"/>
          <p:nvPr/>
        </p:nvSpPr>
        <p:spPr>
          <a:xfrm>
            <a:off x="914400" y="4951571"/>
            <a:ext cx="2133600" cy="523220"/>
          </a:xfrm>
          <a:prstGeom prst="rect">
            <a:avLst/>
          </a:prstGeom>
          <a:noFill/>
        </p:spPr>
        <p:txBody>
          <a:bodyPr wrap="square" rtlCol="0">
            <a:spAutoFit/>
          </a:bodyPr>
          <a:lstStyle/>
          <a:p>
            <a:r>
              <a:rPr lang="en-US" sz="2800" dirty="0" smtClean="0"/>
              <a:t>Faulting</a:t>
            </a:r>
            <a:endParaRPr lang="en-US" sz="2800" dirty="0"/>
          </a:p>
        </p:txBody>
      </p:sp>
    </p:spTree>
    <p:extLst>
      <p:ext uri="{BB962C8B-B14F-4D97-AF65-F5344CB8AC3E}">
        <p14:creationId xmlns:p14="http://schemas.microsoft.com/office/powerpoint/2010/main" val="242896793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784</Words>
  <Application>Microsoft Office PowerPoint</Application>
  <PresentationFormat>On-screen Show (4:3)</PresentationFormat>
  <Paragraphs>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Plate Tectonics</vt:lpstr>
      <vt:lpstr>Oceanic Crust vs Continental Crust</vt:lpstr>
      <vt:lpstr>Oceanic Crust and Continental Crust</vt:lpstr>
      <vt:lpstr>Lithosphere vs Asthenosphere                                                                                                                                                                                                                                                                                                      </vt:lpstr>
      <vt:lpstr>Lithosphere and Asthenosphere</vt:lpstr>
      <vt:lpstr>Convergent vs Divergent Boundary</vt:lpstr>
      <vt:lpstr>Convergent and Divergent boundaries</vt:lpstr>
      <vt:lpstr>Folding vs Faulting</vt:lpstr>
      <vt:lpstr>Folding and Faulting</vt:lpstr>
      <vt:lpstr>Oceanic Crust vs Oceanic Lithosphere</vt:lpstr>
      <vt:lpstr>Oceanic crust and Oceanic lithosphere </vt:lpstr>
      <vt:lpstr>Faults</vt:lpstr>
      <vt:lpstr>Fun Facts!!</vt:lpstr>
      <vt:lpstr>Summary</vt:lpstr>
      <vt:lpstr>Cites</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dc:title>
  <dc:creator>Windows User</dc:creator>
  <cp:lastModifiedBy>Windows User</cp:lastModifiedBy>
  <cp:revision>23</cp:revision>
  <dcterms:created xsi:type="dcterms:W3CDTF">2016-12-09T13:15:00Z</dcterms:created>
  <dcterms:modified xsi:type="dcterms:W3CDTF">2016-12-14T14:03:21Z</dcterms:modified>
</cp:coreProperties>
</file>