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2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A540F-3ACF-4C21-9DC1-FCA8DDC99447}"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698048319"/>
      </p:ext>
    </p:extLst>
  </p:cSld>
  <p:clrMapOvr>
    <a:masterClrMapping/>
  </p:clrMapOvr>
  <p:transition spd="slow" advClick="0" advTm="2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A540F-3ACF-4C21-9DC1-FCA8DDC99447}"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453263642"/>
      </p:ext>
    </p:extLst>
  </p:cSld>
  <p:clrMapOvr>
    <a:masterClrMapping/>
  </p:clrMapOvr>
  <p:transition spd="slow" advClick="0" advTm="2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A540F-3ACF-4C21-9DC1-FCA8DDC99447}"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005885482"/>
      </p:ext>
    </p:extLst>
  </p:cSld>
  <p:clrMapOvr>
    <a:masterClrMapping/>
  </p:clrMapOvr>
  <p:transition spd="slow" advClick="0" advTm="2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A540F-3ACF-4C21-9DC1-FCA8DDC99447}"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998454914"/>
      </p:ext>
    </p:extLst>
  </p:cSld>
  <p:clrMapOvr>
    <a:masterClrMapping/>
  </p:clrMapOvr>
  <p:transition spd="slow" advClick="0" advTm="2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A540F-3ACF-4C21-9DC1-FCA8DDC99447}"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915699992"/>
      </p:ext>
    </p:extLst>
  </p:cSld>
  <p:clrMapOvr>
    <a:masterClrMapping/>
  </p:clrMapOvr>
  <p:transition spd="slow" advClick="0" advTm="2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A540F-3ACF-4C21-9DC1-FCA8DDC99447}"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362968781"/>
      </p:ext>
    </p:extLst>
  </p:cSld>
  <p:clrMapOvr>
    <a:masterClrMapping/>
  </p:clrMapOvr>
  <p:transition spd="slow" advClick="0" advTm="2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A540F-3ACF-4C21-9DC1-FCA8DDC99447}"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1275692871"/>
      </p:ext>
    </p:extLst>
  </p:cSld>
  <p:clrMapOvr>
    <a:masterClrMapping/>
  </p:clrMapOvr>
  <p:transition spd="slow" advClick="0" advTm="2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A540F-3ACF-4C21-9DC1-FCA8DDC99447}"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1747731276"/>
      </p:ext>
    </p:extLst>
  </p:cSld>
  <p:clrMapOvr>
    <a:masterClrMapping/>
  </p:clrMapOvr>
  <p:transition spd="slow" advClick="0" advTm="2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A540F-3ACF-4C21-9DC1-FCA8DDC99447}"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899889910"/>
      </p:ext>
    </p:extLst>
  </p:cSld>
  <p:clrMapOvr>
    <a:masterClrMapping/>
  </p:clrMapOvr>
  <p:transition spd="slow" advClick="0" advTm="2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A540F-3ACF-4C21-9DC1-FCA8DDC99447}"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2700264238"/>
      </p:ext>
    </p:extLst>
  </p:cSld>
  <p:clrMapOvr>
    <a:masterClrMapping/>
  </p:clrMapOvr>
  <p:transition spd="slow" advClick="0" advTm="2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A540F-3ACF-4C21-9DC1-FCA8DDC99447}"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461D-E80D-448E-9AA4-29213AE863F6}" type="slidenum">
              <a:rPr lang="en-US" smtClean="0"/>
              <a:t>‹#›</a:t>
            </a:fld>
            <a:endParaRPr lang="en-US"/>
          </a:p>
        </p:txBody>
      </p:sp>
    </p:spTree>
    <p:extLst>
      <p:ext uri="{BB962C8B-B14F-4D97-AF65-F5344CB8AC3E}">
        <p14:creationId xmlns:p14="http://schemas.microsoft.com/office/powerpoint/2010/main" val="3077004010"/>
      </p:ext>
    </p:extLst>
  </p:cSld>
  <p:clrMapOvr>
    <a:masterClrMapping/>
  </p:clrMapOvr>
  <p:transition spd="slow" advClick="0" advTm="2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A540F-3ACF-4C21-9DC1-FCA8DDC99447}" type="datetimeFigureOut">
              <a:rPr lang="en-US" smtClean="0"/>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461D-E80D-448E-9AA4-29213AE863F6}" type="slidenum">
              <a:rPr lang="en-US" smtClean="0"/>
              <a:t>‹#›</a:t>
            </a:fld>
            <a:endParaRPr lang="en-US"/>
          </a:p>
        </p:txBody>
      </p:sp>
    </p:spTree>
    <p:extLst>
      <p:ext uri="{BB962C8B-B14F-4D97-AF65-F5344CB8AC3E}">
        <p14:creationId xmlns:p14="http://schemas.microsoft.com/office/powerpoint/2010/main" val="28064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ucksters.com/science/earth_science/plate_tectonics.php" TargetMode="External"/><Relationship Id="rId7" Type="http://schemas.openxmlformats.org/officeDocument/2006/relationships/hyperlink" Target="https://www.google.com/webhp?sourceid=chrome-instant&amp;ion=1&amp;espv=2&amp;ie=UTF-8&amp;safe=active&amp;ssui=on#safe=active&amp;q=lithosphere+definitio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en.wikipedia.org/wiki/Convergent_boundary" TargetMode="External"/><Relationship Id="rId5" Type="http://schemas.openxmlformats.org/officeDocument/2006/relationships/hyperlink" Target="http://www.dictionary.com/browse/reverse-fault" TargetMode="External"/><Relationship Id="rId4" Type="http://schemas.openxmlformats.org/officeDocument/2006/relationships/hyperlink" Target="https://www.britannica.com/science/oceanic-crust"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9144000" cy="688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chemeClr val="accent5">
                    <a:lumMod val="75000"/>
                  </a:schemeClr>
                </a:solidFill>
              </a:rPr>
              <a:t>Tectonic Plates</a:t>
            </a:r>
            <a:endParaRPr lang="en-US" dirty="0">
              <a:solidFill>
                <a:schemeClr val="accent5">
                  <a:lumMod val="75000"/>
                </a:schemeClr>
              </a:solidFill>
            </a:endParaRPr>
          </a:p>
        </p:txBody>
      </p:sp>
      <p:sp>
        <p:nvSpPr>
          <p:cNvPr id="3" name="Subtitle 2"/>
          <p:cNvSpPr>
            <a:spLocks noGrp="1"/>
          </p:cNvSpPr>
          <p:nvPr>
            <p:ph type="subTitle" idx="1"/>
          </p:nvPr>
        </p:nvSpPr>
        <p:spPr/>
        <p:txBody>
          <a:bodyPr/>
          <a:lstStyle/>
          <a:p>
            <a:r>
              <a:rPr lang="en-US" dirty="0" err="1" smtClean="0">
                <a:solidFill>
                  <a:schemeClr val="accent5">
                    <a:lumMod val="75000"/>
                  </a:schemeClr>
                </a:solidFill>
              </a:rPr>
              <a:t>Haneen</a:t>
            </a:r>
            <a:r>
              <a:rPr lang="en-US" dirty="0" smtClean="0">
                <a:solidFill>
                  <a:schemeClr val="accent5">
                    <a:lumMod val="75000"/>
                  </a:schemeClr>
                </a:solidFill>
              </a:rPr>
              <a:t> </a:t>
            </a:r>
            <a:r>
              <a:rPr lang="en-US" dirty="0" err="1" smtClean="0">
                <a:solidFill>
                  <a:schemeClr val="accent5">
                    <a:lumMod val="75000"/>
                  </a:schemeClr>
                </a:solidFill>
              </a:rPr>
              <a:t>Ghafoor</a:t>
            </a:r>
            <a:endParaRPr lang="en-US" dirty="0" smtClean="0">
              <a:solidFill>
                <a:schemeClr val="accent5">
                  <a:lumMod val="75000"/>
                </a:schemeClr>
              </a:solidFill>
            </a:endParaRPr>
          </a:p>
          <a:p>
            <a:r>
              <a:rPr lang="en-US" dirty="0" smtClean="0">
                <a:solidFill>
                  <a:schemeClr val="accent5">
                    <a:lumMod val="75000"/>
                  </a:schemeClr>
                </a:solidFill>
              </a:rPr>
              <a:t>5</a:t>
            </a:r>
            <a:r>
              <a:rPr lang="en-US" baseline="30000" dirty="0" smtClean="0">
                <a:solidFill>
                  <a:schemeClr val="accent5">
                    <a:lumMod val="75000"/>
                  </a:schemeClr>
                </a:solidFill>
              </a:rPr>
              <a:t>th</a:t>
            </a:r>
            <a:r>
              <a:rPr lang="en-US" dirty="0" smtClean="0">
                <a:solidFill>
                  <a:schemeClr val="accent5">
                    <a:lumMod val="75000"/>
                  </a:schemeClr>
                </a:solidFill>
              </a:rPr>
              <a:t> hour</a:t>
            </a:r>
          </a:p>
          <a:p>
            <a:r>
              <a:rPr lang="en-US" dirty="0" smtClean="0">
                <a:solidFill>
                  <a:schemeClr val="accent5">
                    <a:lumMod val="75000"/>
                  </a:schemeClr>
                </a:solidFill>
              </a:rPr>
              <a:t>12-9-16</a:t>
            </a:r>
            <a:endParaRPr lang="en-US" dirty="0">
              <a:solidFill>
                <a:schemeClr val="accent5">
                  <a:lumMod val="75000"/>
                </a:schemeClr>
              </a:solidFill>
            </a:endParaRPr>
          </a:p>
        </p:txBody>
      </p:sp>
    </p:spTree>
    <p:extLst>
      <p:ext uri="{BB962C8B-B14F-4D97-AF65-F5344CB8AC3E}">
        <p14:creationId xmlns:p14="http://schemas.microsoft.com/office/powerpoint/2010/main" val="414046503"/>
      </p:ext>
    </p:extLst>
  </p:cSld>
  <p:clrMapOvr>
    <a:masterClrMapping/>
  </p:clrMapOvr>
  <p:transition spd="slow" advClick="0" advTm="2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Sited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3"/>
              </a:rPr>
              <a:t>http://</a:t>
            </a:r>
            <a:r>
              <a:rPr lang="en-US" dirty="0" smtClean="0">
                <a:hlinkClick r:id="rId3"/>
              </a:rPr>
              <a:t>www.ducksters.com/science/earth_science/plate_tectonics.php</a:t>
            </a:r>
            <a:endParaRPr lang="en-US" dirty="0" smtClean="0"/>
          </a:p>
          <a:p>
            <a:r>
              <a:rPr lang="en-US" dirty="0">
                <a:hlinkClick r:id="rId4"/>
              </a:rPr>
              <a:t>https://</a:t>
            </a:r>
            <a:r>
              <a:rPr lang="en-US" dirty="0" smtClean="0">
                <a:hlinkClick r:id="rId4"/>
              </a:rPr>
              <a:t>www.britannica.com/science/oceanic-crust</a:t>
            </a:r>
            <a:endParaRPr lang="en-US" dirty="0" smtClean="0"/>
          </a:p>
          <a:p>
            <a:r>
              <a:rPr lang="en-US" dirty="0" smtClean="0">
                <a:hlinkClick r:id="rId5"/>
              </a:rPr>
              <a:t>www.dictionary.com/browse/reverse-fault</a:t>
            </a:r>
            <a:endParaRPr lang="en-US" dirty="0" smtClean="0"/>
          </a:p>
          <a:p>
            <a:r>
              <a:rPr lang="en-US" dirty="0">
                <a:hlinkClick r:id="rId6"/>
              </a:rPr>
              <a:t>https://</a:t>
            </a:r>
            <a:r>
              <a:rPr lang="en-US" dirty="0" smtClean="0">
                <a:hlinkClick r:id="rId6"/>
              </a:rPr>
              <a:t>en.wikipedia.org/wiki/Convergent_boundary</a:t>
            </a:r>
            <a:endParaRPr lang="en-US" dirty="0" smtClean="0"/>
          </a:p>
          <a:p>
            <a:r>
              <a:rPr lang="en-US" dirty="0">
                <a:hlinkClick r:id="rId7"/>
              </a:rPr>
              <a:t>https://</a:t>
            </a:r>
            <a:r>
              <a:rPr lang="en-US" dirty="0" smtClean="0">
                <a:hlinkClick r:id="rId7"/>
              </a:rPr>
              <a:t>www.google.com/webhp?sourceid=chrome-instant&amp;ion=1&amp;espv=2&amp;ie=UTF-8&amp;safe=active&amp;ssui=on#safe=active&amp;q=lithosphere+definition</a:t>
            </a:r>
            <a:endParaRPr lang="en-US" dirty="0" smtClean="0"/>
          </a:p>
          <a:p>
            <a:endParaRPr lang="en-US" dirty="0"/>
          </a:p>
        </p:txBody>
      </p:sp>
    </p:spTree>
    <p:extLst>
      <p:ext uri="{BB962C8B-B14F-4D97-AF65-F5344CB8AC3E}">
        <p14:creationId xmlns:p14="http://schemas.microsoft.com/office/powerpoint/2010/main" val="2361498185"/>
      </p:ext>
    </p:extLst>
  </p:cSld>
  <p:clrMapOvr>
    <a:masterClrMapping/>
  </p:clrMapOvr>
  <p:transition spd="slow" advClick="0" advTm="2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Oceanic V.S Continental Crust </a:t>
            </a:r>
            <a:endParaRPr lang="en-US" dirty="0"/>
          </a:p>
        </p:txBody>
      </p:sp>
      <p:sp>
        <p:nvSpPr>
          <p:cNvPr id="5" name="Text Placeholder 4"/>
          <p:cNvSpPr>
            <a:spLocks noGrp="1"/>
          </p:cNvSpPr>
          <p:nvPr>
            <p:ph type="body" idx="1"/>
          </p:nvPr>
        </p:nvSpPr>
        <p:spPr/>
        <p:txBody>
          <a:bodyPr/>
          <a:lstStyle/>
          <a:p>
            <a:r>
              <a:rPr lang="en-US" dirty="0" smtClean="0"/>
              <a:t>Oceanic Crust </a:t>
            </a:r>
            <a:endParaRPr lang="en-US" dirty="0"/>
          </a:p>
        </p:txBody>
      </p:sp>
      <p:sp>
        <p:nvSpPr>
          <p:cNvPr id="6" name="Content Placeholder 5"/>
          <p:cNvSpPr>
            <a:spLocks noGrp="1"/>
          </p:cNvSpPr>
          <p:nvPr>
            <p:ph sz="half" idx="2"/>
          </p:nvPr>
        </p:nvSpPr>
        <p:spPr/>
        <p:txBody>
          <a:bodyPr>
            <a:normAutofit/>
          </a:bodyPr>
          <a:lstStyle/>
          <a:p>
            <a:r>
              <a:rPr lang="en-US" dirty="0" smtClean="0"/>
              <a:t> It is composed of several layers, not including the overlying sediment. </a:t>
            </a:r>
          </a:p>
          <a:p>
            <a:r>
              <a:rPr lang="en-US" dirty="0" smtClean="0"/>
              <a:t>Oceanic crust is about 6 km (4 miles) thick.</a:t>
            </a:r>
          </a:p>
          <a:p>
            <a:r>
              <a:rPr lang="en-US" dirty="0" smtClean="0"/>
              <a:t>The oceanic crust includes lavas made of basalt that is, rock material consisting largely of plagioclase feldspar and pyroxene</a:t>
            </a:r>
            <a:endParaRPr lang="en-US" dirty="0"/>
          </a:p>
        </p:txBody>
      </p:sp>
      <p:sp>
        <p:nvSpPr>
          <p:cNvPr id="7" name="Text Placeholder 6"/>
          <p:cNvSpPr>
            <a:spLocks noGrp="1"/>
          </p:cNvSpPr>
          <p:nvPr>
            <p:ph type="body" sz="quarter" idx="3"/>
          </p:nvPr>
        </p:nvSpPr>
        <p:spPr/>
        <p:txBody>
          <a:bodyPr/>
          <a:lstStyle/>
          <a:p>
            <a:r>
              <a:rPr lang="en-US" dirty="0" smtClean="0"/>
              <a:t>Continental Crust </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continental crust is the layer of granitic, sedimentary and metamorphic  rocks</a:t>
            </a:r>
          </a:p>
          <a:p>
            <a:r>
              <a:rPr lang="en-US" dirty="0" smtClean="0"/>
              <a:t>Continental crust is about 35 to 40 km </a:t>
            </a:r>
          </a:p>
          <a:p>
            <a:r>
              <a:rPr lang="en-US" dirty="0" smtClean="0"/>
              <a:t>the relatively thick part of the earth's crust that forms the large landmasses. It is generally older and more complex than the oceanic crust.</a:t>
            </a:r>
            <a:endParaRPr lang="en-US" dirty="0"/>
          </a:p>
        </p:txBody>
      </p:sp>
    </p:spTree>
    <p:extLst>
      <p:ext uri="{BB962C8B-B14F-4D97-AF65-F5344CB8AC3E}">
        <p14:creationId xmlns:p14="http://schemas.microsoft.com/office/powerpoint/2010/main" val="4276419656"/>
      </p:ext>
    </p:extLst>
  </p:cSld>
  <p:clrMapOvr>
    <a:masterClrMapping/>
  </p:clrMapOvr>
  <p:transition spd="slow" advClick="0" advTm="200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Lithosphere V.S Asthenosphere</a:t>
            </a:r>
            <a:endParaRPr lang="en-US" dirty="0"/>
          </a:p>
        </p:txBody>
      </p:sp>
      <p:sp>
        <p:nvSpPr>
          <p:cNvPr id="4" name="Content Placeholder 3"/>
          <p:cNvSpPr>
            <a:spLocks noGrp="1"/>
          </p:cNvSpPr>
          <p:nvPr>
            <p:ph sz="half" idx="2"/>
          </p:nvPr>
        </p:nvSpPr>
        <p:spPr/>
        <p:txBody>
          <a:bodyPr>
            <a:normAutofit/>
          </a:bodyPr>
          <a:lstStyle/>
          <a:p>
            <a:pPr marL="0" indent="0">
              <a:buNone/>
            </a:pPr>
            <a:r>
              <a:rPr lang="en-US" sz="3200" dirty="0">
                <a:solidFill>
                  <a:srgbClr val="222222"/>
                </a:solidFill>
                <a:latin typeface="Roboto"/>
              </a:rPr>
              <a:t>T</a:t>
            </a:r>
            <a:r>
              <a:rPr lang="en-US" sz="3200" b="0" i="0" dirty="0" smtClean="0">
                <a:solidFill>
                  <a:srgbClr val="222222"/>
                </a:solidFill>
                <a:effectLst/>
                <a:latin typeface="Roboto"/>
              </a:rPr>
              <a:t>he rigid outer part of the earth, consisting of the crust and upper mantle.</a:t>
            </a:r>
          </a:p>
          <a:p>
            <a:endParaRPr lang="en-US" sz="2000" dirty="0"/>
          </a:p>
        </p:txBody>
      </p:sp>
      <p:sp>
        <p:nvSpPr>
          <p:cNvPr id="5" name="Text Placeholder 4"/>
          <p:cNvSpPr>
            <a:spLocks noGrp="1"/>
          </p:cNvSpPr>
          <p:nvPr>
            <p:ph type="body" sz="quarter" idx="3"/>
          </p:nvPr>
        </p:nvSpPr>
        <p:spPr/>
        <p:txBody>
          <a:bodyPr/>
          <a:lstStyle/>
          <a:p>
            <a:r>
              <a:rPr lang="en-US" dirty="0" smtClean="0"/>
              <a:t>Asthenosphere</a:t>
            </a:r>
            <a:endParaRPr lang="en-US" dirty="0"/>
          </a:p>
        </p:txBody>
      </p:sp>
      <p:sp>
        <p:nvSpPr>
          <p:cNvPr id="6" name="Content Placeholder 5"/>
          <p:cNvSpPr>
            <a:spLocks noGrp="1"/>
          </p:cNvSpPr>
          <p:nvPr>
            <p:ph sz="quarter" idx="4"/>
          </p:nvPr>
        </p:nvSpPr>
        <p:spPr/>
        <p:txBody>
          <a:bodyPr>
            <a:noAutofit/>
          </a:bodyPr>
          <a:lstStyle/>
          <a:p>
            <a:pPr marL="0" indent="0">
              <a:buNone/>
            </a:pPr>
            <a:r>
              <a:rPr lang="en-US" sz="3200" dirty="0" smtClean="0">
                <a:latin typeface="Roboto"/>
              </a:rPr>
              <a:t>The </a:t>
            </a:r>
            <a:r>
              <a:rPr lang="en-US" sz="3200" dirty="0">
                <a:latin typeface="Roboto"/>
              </a:rPr>
              <a:t>upper layer of the earth's mantle, below the lithosphere, in which there is relatively low resistance to plastic flow and convection is thought to occur.</a:t>
            </a:r>
          </a:p>
        </p:txBody>
      </p:sp>
      <p:sp>
        <p:nvSpPr>
          <p:cNvPr id="7" name="Text Placeholder 6"/>
          <p:cNvSpPr>
            <a:spLocks noGrp="1"/>
          </p:cNvSpPr>
          <p:nvPr>
            <p:ph type="body" idx="1"/>
          </p:nvPr>
        </p:nvSpPr>
        <p:spPr/>
        <p:txBody>
          <a:bodyPr/>
          <a:lstStyle/>
          <a:p>
            <a:r>
              <a:rPr lang="en-US" dirty="0" smtClean="0"/>
              <a:t>Lithosphere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81728"/>
            <a:ext cx="3886200" cy="21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632399"/>
      </p:ext>
    </p:extLst>
  </p:cSld>
  <p:clrMapOvr>
    <a:masterClrMapping/>
  </p:clrMapOvr>
  <p:transition spd="slow" advClick="0" advTm="2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4870" y="0"/>
            <a:ext cx="91091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28600"/>
            <a:ext cx="8229600" cy="1143000"/>
          </a:xfrm>
        </p:spPr>
        <p:txBody>
          <a:bodyPr>
            <a:normAutofit fontScale="90000"/>
          </a:bodyPr>
          <a:lstStyle/>
          <a:p>
            <a:r>
              <a:rPr lang="en-US" b="1" dirty="0" smtClean="0">
                <a:solidFill>
                  <a:srgbClr val="C00000"/>
                </a:solidFill>
              </a:rPr>
              <a:t>Convergent And Divergent Boundaries </a:t>
            </a:r>
            <a:endParaRPr lang="en-US" b="1" dirty="0">
              <a:solidFill>
                <a:srgbClr val="C00000"/>
              </a:solidFill>
            </a:endParaRPr>
          </a:p>
        </p:txBody>
      </p:sp>
      <p:sp>
        <p:nvSpPr>
          <p:cNvPr id="3" name="Text Placeholder 2"/>
          <p:cNvSpPr>
            <a:spLocks noGrp="1"/>
          </p:cNvSpPr>
          <p:nvPr>
            <p:ph type="body" idx="1"/>
          </p:nvPr>
        </p:nvSpPr>
        <p:spPr/>
        <p:txBody>
          <a:bodyPr/>
          <a:lstStyle/>
          <a:p>
            <a:r>
              <a:rPr lang="en-US" dirty="0" smtClean="0">
                <a:solidFill>
                  <a:srgbClr val="C00000"/>
                </a:solidFill>
              </a:rPr>
              <a:t>Convergent Boundary</a:t>
            </a:r>
            <a:endParaRPr lang="en-US" dirty="0">
              <a:solidFill>
                <a:srgbClr val="C00000"/>
              </a:solidFill>
            </a:endParaRPr>
          </a:p>
        </p:txBody>
      </p:sp>
      <p:sp>
        <p:nvSpPr>
          <p:cNvPr id="4" name="Content Placeholder 3"/>
          <p:cNvSpPr>
            <a:spLocks noGrp="1"/>
          </p:cNvSpPr>
          <p:nvPr>
            <p:ph sz="half" idx="2"/>
          </p:nvPr>
        </p:nvSpPr>
        <p:spPr/>
        <p:txBody>
          <a:bodyPr>
            <a:normAutofit fontScale="92500" lnSpcReduction="10000"/>
          </a:bodyPr>
          <a:lstStyle/>
          <a:p>
            <a:r>
              <a:rPr lang="en-US" b="1" i="0" dirty="0" smtClean="0">
                <a:solidFill>
                  <a:srgbClr val="C00000"/>
                </a:solidFill>
                <a:effectLst/>
                <a:latin typeface="Roboto"/>
              </a:rPr>
              <a:t>In plate tectonics</a:t>
            </a:r>
            <a:r>
              <a:rPr lang="en-US" b="0" i="0" dirty="0" smtClean="0">
                <a:solidFill>
                  <a:srgbClr val="C00000"/>
                </a:solidFill>
                <a:effectLst/>
                <a:latin typeface="Roboto"/>
              </a:rPr>
              <a:t>, </a:t>
            </a:r>
            <a:r>
              <a:rPr lang="en-US" b="1" i="0" dirty="0" smtClean="0">
                <a:solidFill>
                  <a:srgbClr val="C00000"/>
                </a:solidFill>
                <a:effectLst/>
                <a:latin typeface="Roboto"/>
              </a:rPr>
              <a:t>a convergent boundary, also known as a destructive plate boundary (because of subduction), is an actively deforming region where two (or more) tectonic plates or fragments of the lithosphere move toward one another and collide.</a:t>
            </a:r>
            <a:endParaRPr lang="en-US" b="1" dirty="0">
              <a:solidFill>
                <a:srgbClr val="C00000"/>
              </a:solidFill>
            </a:endParaRPr>
          </a:p>
        </p:txBody>
      </p:sp>
      <p:sp>
        <p:nvSpPr>
          <p:cNvPr id="5" name="Text Placeholder 4"/>
          <p:cNvSpPr>
            <a:spLocks noGrp="1"/>
          </p:cNvSpPr>
          <p:nvPr>
            <p:ph type="body" sz="quarter" idx="3"/>
          </p:nvPr>
        </p:nvSpPr>
        <p:spPr/>
        <p:txBody>
          <a:bodyPr/>
          <a:lstStyle/>
          <a:p>
            <a:r>
              <a:rPr lang="en-US" dirty="0" smtClean="0">
                <a:solidFill>
                  <a:srgbClr val="C00000"/>
                </a:solidFill>
              </a:rPr>
              <a:t>Divergent Boundary</a:t>
            </a:r>
            <a:endParaRPr lang="en-US" dirty="0">
              <a:solidFill>
                <a:srgbClr val="C00000"/>
              </a:solidFill>
            </a:endParaRPr>
          </a:p>
        </p:txBody>
      </p:sp>
      <p:sp>
        <p:nvSpPr>
          <p:cNvPr id="6" name="Content Placeholder 5"/>
          <p:cNvSpPr>
            <a:spLocks noGrp="1"/>
          </p:cNvSpPr>
          <p:nvPr>
            <p:ph sz="quarter" idx="4"/>
          </p:nvPr>
        </p:nvSpPr>
        <p:spPr/>
        <p:txBody>
          <a:bodyPr/>
          <a:lstStyle/>
          <a:p>
            <a:r>
              <a:rPr lang="en-US" dirty="0" smtClean="0">
                <a:solidFill>
                  <a:srgbClr val="C00000"/>
                </a:solidFill>
              </a:rPr>
              <a:t>In plate tectonics, a divergent boundary or divergent plate boundary (also known as a constructive boundary or an extensional boundary) is a linear feature that exists between two tectonic plates that are moving away from each other.</a:t>
            </a:r>
            <a:endParaRPr lang="en-US" dirty="0">
              <a:solidFill>
                <a:srgbClr val="C00000"/>
              </a:solidFill>
            </a:endParaRPr>
          </a:p>
        </p:txBody>
      </p:sp>
    </p:spTree>
    <p:extLst>
      <p:ext uri="{BB962C8B-B14F-4D97-AF65-F5344CB8AC3E}">
        <p14:creationId xmlns:p14="http://schemas.microsoft.com/office/powerpoint/2010/main" val="1346526294"/>
      </p:ext>
    </p:extLst>
  </p:cSld>
  <p:clrMapOvr>
    <a:masterClrMapping/>
  </p:clrMapOvr>
  <p:transition spd="slow" advClick="0" advTm="2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2">
                    <a:lumMod val="75000"/>
                  </a:schemeClr>
                </a:solidFill>
              </a:rPr>
              <a:t>Folding V.S Faulting </a:t>
            </a:r>
            <a:endParaRPr lang="en-US" dirty="0">
              <a:solidFill>
                <a:schemeClr val="tx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bg1"/>
                </a:solidFill>
              </a:rPr>
              <a:t>Folding </a:t>
            </a:r>
            <a:endParaRPr lang="en-US" dirty="0">
              <a:solidFill>
                <a:schemeClr val="bg1"/>
              </a:solidFill>
            </a:endParaRPr>
          </a:p>
        </p:txBody>
      </p:sp>
      <p:sp>
        <p:nvSpPr>
          <p:cNvPr id="4" name="Content Placeholder 3"/>
          <p:cNvSpPr>
            <a:spLocks noGrp="1"/>
          </p:cNvSpPr>
          <p:nvPr>
            <p:ph sz="half" idx="2"/>
          </p:nvPr>
        </p:nvSpPr>
        <p:spPr/>
        <p:txBody>
          <a:bodyPr/>
          <a:lstStyle/>
          <a:p>
            <a:r>
              <a:rPr lang="en-US" dirty="0">
                <a:solidFill>
                  <a:schemeClr val="bg1"/>
                </a:solidFill>
              </a:rPr>
              <a:t>A bend in a layer of rock or in another planar feature such as foliation or the cleavage of a mineral. Folds occur as the result of deformation, usually associated with plate-tectonic forces.</a:t>
            </a:r>
          </a:p>
        </p:txBody>
      </p:sp>
      <p:sp>
        <p:nvSpPr>
          <p:cNvPr id="5" name="Text Placeholder 4"/>
          <p:cNvSpPr>
            <a:spLocks noGrp="1"/>
          </p:cNvSpPr>
          <p:nvPr>
            <p:ph type="body" sz="quarter" idx="3"/>
          </p:nvPr>
        </p:nvSpPr>
        <p:spPr/>
        <p:txBody>
          <a:bodyPr/>
          <a:lstStyle/>
          <a:p>
            <a:r>
              <a:rPr lang="en-US" dirty="0" smtClean="0">
                <a:solidFill>
                  <a:schemeClr val="bg1"/>
                </a:solidFill>
              </a:rPr>
              <a:t>Faulting</a:t>
            </a:r>
            <a:endParaRPr lang="en-US" dirty="0">
              <a:solidFill>
                <a:schemeClr val="bg1"/>
              </a:solidFill>
            </a:endParaRPr>
          </a:p>
        </p:txBody>
      </p:sp>
      <p:sp>
        <p:nvSpPr>
          <p:cNvPr id="6" name="Content Placeholder 5"/>
          <p:cNvSpPr>
            <a:spLocks noGrp="1"/>
          </p:cNvSpPr>
          <p:nvPr>
            <p:ph sz="quarter" idx="4"/>
          </p:nvPr>
        </p:nvSpPr>
        <p:spPr/>
        <p:txBody>
          <a:bodyPr/>
          <a:lstStyle/>
          <a:p>
            <a:r>
              <a:rPr lang="en-US" dirty="0">
                <a:solidFill>
                  <a:schemeClr val="bg1"/>
                </a:solidFill>
              </a:rPr>
              <a:t> In geology, a place where sections of the crust of the Earth move relative to each other. (See earthquake and San Andreas fault.) Note: Faults tend to occur near the edges of tectonic plates</a:t>
            </a:r>
            <a:r>
              <a:rPr lang="en-US" dirty="0"/>
              <a:t>.</a:t>
            </a:r>
          </a:p>
        </p:txBody>
      </p:sp>
    </p:spTree>
    <p:extLst>
      <p:ext uri="{BB962C8B-B14F-4D97-AF65-F5344CB8AC3E}">
        <p14:creationId xmlns:p14="http://schemas.microsoft.com/office/powerpoint/2010/main" val="593931458"/>
      </p:ext>
    </p:extLst>
  </p:cSld>
  <p:clrMapOvr>
    <a:masterClrMapping/>
  </p:clrMapOvr>
  <p:transition spd="slow" advClick="0" advTm="2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0"/>
            <a:ext cx="9143999" cy="682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Oceanic Crust V.S Oceanic Lithosphere</a:t>
            </a:r>
            <a:endParaRPr lang="en-US" dirty="0"/>
          </a:p>
        </p:txBody>
      </p:sp>
      <p:sp>
        <p:nvSpPr>
          <p:cNvPr id="3" name="Text Placeholder 2"/>
          <p:cNvSpPr>
            <a:spLocks noGrp="1"/>
          </p:cNvSpPr>
          <p:nvPr>
            <p:ph type="body" idx="1"/>
          </p:nvPr>
        </p:nvSpPr>
        <p:spPr/>
        <p:txBody>
          <a:bodyPr/>
          <a:lstStyle/>
          <a:p>
            <a:r>
              <a:rPr lang="en-US" dirty="0" smtClean="0"/>
              <a:t>Oceanic </a:t>
            </a:r>
            <a:r>
              <a:rPr lang="en-US" dirty="0"/>
              <a:t>c</a:t>
            </a:r>
            <a:r>
              <a:rPr lang="en-US" dirty="0" smtClean="0"/>
              <a:t>rust </a:t>
            </a:r>
            <a:endParaRPr lang="en-US" dirty="0"/>
          </a:p>
        </p:txBody>
      </p:sp>
      <p:sp>
        <p:nvSpPr>
          <p:cNvPr id="4" name="Content Placeholder 3"/>
          <p:cNvSpPr>
            <a:spLocks noGrp="1"/>
          </p:cNvSpPr>
          <p:nvPr>
            <p:ph sz="half" idx="2"/>
          </p:nvPr>
        </p:nvSpPr>
        <p:spPr/>
        <p:txBody>
          <a:bodyPr/>
          <a:lstStyle/>
          <a:p>
            <a:r>
              <a:rPr lang="en-US" dirty="0">
                <a:solidFill>
                  <a:schemeClr val="bg1"/>
                </a:solidFill>
              </a:rPr>
              <a:t>the relatively thin part of the earth's crust that underlies the ocean basins. It is geologically young compared with the continental crust and consists of basaltic rock overlain by sediments.</a:t>
            </a:r>
          </a:p>
        </p:txBody>
      </p:sp>
      <p:sp>
        <p:nvSpPr>
          <p:cNvPr id="5" name="Text Placeholder 4"/>
          <p:cNvSpPr>
            <a:spLocks noGrp="1"/>
          </p:cNvSpPr>
          <p:nvPr>
            <p:ph type="body" sz="quarter" idx="3"/>
          </p:nvPr>
        </p:nvSpPr>
        <p:spPr/>
        <p:txBody>
          <a:bodyPr/>
          <a:lstStyle/>
          <a:p>
            <a:r>
              <a:rPr lang="en-US" dirty="0" smtClean="0">
                <a:solidFill>
                  <a:schemeClr val="bg1"/>
                </a:solidFill>
              </a:rPr>
              <a:t>Oceanic lithosphere</a:t>
            </a:r>
          </a:p>
        </p:txBody>
      </p:sp>
      <p:sp>
        <p:nvSpPr>
          <p:cNvPr id="6" name="Content Placeholder 5"/>
          <p:cNvSpPr>
            <a:spLocks noGrp="1"/>
          </p:cNvSpPr>
          <p:nvPr>
            <p:ph sz="quarter" idx="4"/>
          </p:nvPr>
        </p:nvSpPr>
        <p:spPr/>
        <p:txBody>
          <a:bodyPr/>
          <a:lstStyle/>
          <a:p>
            <a:r>
              <a:rPr lang="en-US" dirty="0">
                <a:solidFill>
                  <a:schemeClr val="bg1"/>
                </a:solidFill>
              </a:rPr>
              <a:t>Earth's lithosphere includes the crust and the uppermost mantle, which constitute the hard and rigid outer layer of the Earth. The lithosphere is subdivided into tectonic plates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02324953"/>
      </p:ext>
    </p:extLst>
  </p:cSld>
  <p:clrMapOvr>
    <a:masterClrMapping/>
  </p:clrMapOvr>
  <p:transition spd="slow" advClick="0" advTm="2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24114" y="1"/>
            <a:ext cx="91681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Normal fault V.S Reverse Fault </a:t>
            </a:r>
            <a:endParaRPr lang="en-US" dirty="0"/>
          </a:p>
        </p:txBody>
      </p:sp>
      <p:sp>
        <p:nvSpPr>
          <p:cNvPr id="3" name="Text Placeholder 2"/>
          <p:cNvSpPr>
            <a:spLocks noGrp="1"/>
          </p:cNvSpPr>
          <p:nvPr>
            <p:ph type="body" idx="1"/>
          </p:nvPr>
        </p:nvSpPr>
        <p:spPr/>
        <p:txBody>
          <a:bodyPr/>
          <a:lstStyle/>
          <a:p>
            <a:r>
              <a:rPr lang="en-US" dirty="0" smtClean="0"/>
              <a:t>Normal Fault </a:t>
            </a:r>
            <a:endParaRPr lang="en-US" dirty="0"/>
          </a:p>
        </p:txBody>
      </p:sp>
      <p:sp>
        <p:nvSpPr>
          <p:cNvPr id="4" name="Content Placeholder 3"/>
          <p:cNvSpPr>
            <a:spLocks noGrp="1"/>
          </p:cNvSpPr>
          <p:nvPr>
            <p:ph sz="half" idx="2"/>
          </p:nvPr>
        </p:nvSpPr>
        <p:spPr/>
        <p:txBody>
          <a:bodyPr>
            <a:normAutofit/>
          </a:bodyPr>
          <a:lstStyle/>
          <a:p>
            <a:r>
              <a:rPr lang="en-US" dirty="0"/>
              <a:t>normal fault. A geologic fault in which the hanging wall has moved downward relative to the footwall. Normal faults occur where two blocks of rock are pulled apart, as by tension. Compare reverse fault</a:t>
            </a:r>
            <a:r>
              <a:rPr lang="en-US" dirty="0" smtClean="0"/>
              <a:t>.</a:t>
            </a:r>
            <a:endParaRPr lang="en-US" dirty="0"/>
          </a:p>
        </p:txBody>
      </p:sp>
      <p:sp>
        <p:nvSpPr>
          <p:cNvPr id="5" name="Text Placeholder 4"/>
          <p:cNvSpPr>
            <a:spLocks noGrp="1"/>
          </p:cNvSpPr>
          <p:nvPr>
            <p:ph type="body" sz="quarter" idx="3"/>
          </p:nvPr>
        </p:nvSpPr>
        <p:spPr/>
        <p:txBody>
          <a:bodyPr/>
          <a:lstStyle/>
          <a:p>
            <a:r>
              <a:rPr lang="en-US" dirty="0" smtClean="0"/>
              <a:t>Reverse Fault </a:t>
            </a:r>
            <a:endParaRPr lang="en-US" dirty="0"/>
          </a:p>
        </p:txBody>
      </p:sp>
      <p:sp>
        <p:nvSpPr>
          <p:cNvPr id="6" name="Content Placeholder 5"/>
          <p:cNvSpPr>
            <a:spLocks noGrp="1"/>
          </p:cNvSpPr>
          <p:nvPr>
            <p:ph sz="quarter" idx="4"/>
          </p:nvPr>
        </p:nvSpPr>
        <p:spPr/>
        <p:txBody>
          <a:bodyPr/>
          <a:lstStyle/>
          <a:p>
            <a:r>
              <a:rPr lang="en-US" dirty="0"/>
              <a:t>A geologic fault in which the hanging wall has moved upward relative to the footwall. Reverse faults occur where two blocks of rock are forced together by compression. Compare normal fault. See Note and illustration at fault.</a:t>
            </a:r>
          </a:p>
        </p:txBody>
      </p:sp>
    </p:spTree>
    <p:extLst>
      <p:ext uri="{BB962C8B-B14F-4D97-AF65-F5344CB8AC3E}">
        <p14:creationId xmlns:p14="http://schemas.microsoft.com/office/powerpoint/2010/main" val="71811773"/>
      </p:ext>
    </p:extLst>
  </p:cSld>
  <p:clrMapOvr>
    <a:masterClrMapping/>
  </p:clrMapOvr>
  <p:transition spd="slow" advClick="0" advTm="2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Interesting Facts </a:t>
            </a:r>
            <a:endParaRPr lang="en-US" dirty="0"/>
          </a:p>
        </p:txBody>
      </p:sp>
      <p:sp>
        <p:nvSpPr>
          <p:cNvPr id="3" name="Content Placeholder 2"/>
          <p:cNvSpPr>
            <a:spLocks noGrp="1"/>
          </p:cNvSpPr>
          <p:nvPr>
            <p:ph idx="1"/>
          </p:nvPr>
        </p:nvSpPr>
        <p:spPr>
          <a:xfrm>
            <a:off x="533400" y="1676400"/>
            <a:ext cx="8229600" cy="4525963"/>
          </a:xfrm>
        </p:spPr>
        <p:txBody>
          <a:bodyPr>
            <a:normAutofit/>
          </a:bodyPr>
          <a:lstStyle/>
          <a:p>
            <a:r>
              <a:rPr lang="en-US" dirty="0"/>
              <a:t>One famous transform boundary is the San Andreas Fault in California. </a:t>
            </a:r>
            <a:endParaRPr lang="en-US" dirty="0" smtClean="0"/>
          </a:p>
          <a:p>
            <a:r>
              <a:rPr lang="en-US" dirty="0"/>
              <a:t>The Mariana Trench is the deepest part of the ocean</a:t>
            </a:r>
            <a:r>
              <a:rPr lang="en-US" dirty="0" smtClean="0"/>
              <a:t>.</a:t>
            </a:r>
          </a:p>
          <a:p>
            <a:r>
              <a:rPr lang="en-US" dirty="0"/>
              <a:t>Scientists are now able to track the movement of tectonic plates using GPS</a:t>
            </a:r>
            <a:r>
              <a:rPr lang="en-US" dirty="0" smtClean="0"/>
              <a:t>.</a:t>
            </a:r>
          </a:p>
          <a:p>
            <a:r>
              <a:rPr lang="en-US" dirty="0"/>
              <a:t>Most of the Earth is covered by seven major plates and another eight or so minor plates.</a:t>
            </a:r>
          </a:p>
          <a:p>
            <a:pPr marL="0" indent="0">
              <a:buNone/>
            </a:pPr>
            <a:endParaRPr lang="en-US" dirty="0"/>
          </a:p>
        </p:txBody>
      </p:sp>
    </p:spTree>
    <p:extLst>
      <p:ext uri="{BB962C8B-B14F-4D97-AF65-F5344CB8AC3E}">
        <p14:creationId xmlns:p14="http://schemas.microsoft.com/office/powerpoint/2010/main" val="2234368298"/>
      </p:ext>
    </p:extLst>
  </p:cSld>
  <p:clrMapOvr>
    <a:masterClrMapping/>
  </p:clrMapOvr>
  <p:transition spd="slow" advClick="0" advTm="2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latin typeface="Algerian" panose="04020705040A02060702" pitchFamily="82" charset="0"/>
              </a:rPr>
              <a:t>Conclusion </a:t>
            </a:r>
            <a:endParaRPr lang="en-US" dirty="0">
              <a:solidFill>
                <a:schemeClr val="bg1"/>
              </a:solidFill>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latin typeface="Algerian" panose="04020705040A02060702" pitchFamily="82" charset="0"/>
              </a:rPr>
              <a:t>In conclusion there are many different types of plates such as the Lithosphere, Oceanic Crust, Oceanic Lithosphere and </a:t>
            </a:r>
            <a:r>
              <a:rPr lang="en-US" dirty="0">
                <a:solidFill>
                  <a:schemeClr val="bg1"/>
                </a:solidFill>
                <a:latin typeface="Algerian" panose="04020705040A02060702" pitchFamily="82" charset="0"/>
              </a:rPr>
              <a:t>more. Most of the Earth is covered by seven major plates and another eight or so minor plates.</a:t>
            </a:r>
          </a:p>
          <a:p>
            <a:pPr marL="0" indent="0">
              <a:buNone/>
            </a:pPr>
            <a:endParaRPr lang="en-US" dirty="0"/>
          </a:p>
        </p:txBody>
      </p:sp>
    </p:spTree>
    <p:extLst>
      <p:ext uri="{BB962C8B-B14F-4D97-AF65-F5344CB8AC3E}">
        <p14:creationId xmlns:p14="http://schemas.microsoft.com/office/powerpoint/2010/main" val="2276509501"/>
      </p:ext>
    </p:extLst>
  </p:cSld>
  <p:clrMapOvr>
    <a:masterClrMapping/>
  </p:clrMapOvr>
  <p:transition spd="slow" advClick="0" advTm="2000">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566</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Tectonic Plates</vt:lpstr>
      <vt:lpstr>Oceanic V.S Continental Crust </vt:lpstr>
      <vt:lpstr>Lithosphere V.S Asthenosphere</vt:lpstr>
      <vt:lpstr>Convergent And Divergent Boundaries </vt:lpstr>
      <vt:lpstr>Folding V.S Faulting </vt:lpstr>
      <vt:lpstr>Oceanic Crust V.S Oceanic Lithosphere</vt:lpstr>
      <vt:lpstr>Normal fault V.S Reverse Fault </vt:lpstr>
      <vt:lpstr>Interesting Facts </vt:lpstr>
      <vt:lpstr>Conclusion </vt:lpstr>
      <vt:lpstr>Sited Works</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Plates</dc:title>
  <dc:creator>Windows User</dc:creator>
  <cp:lastModifiedBy>Windows User</cp:lastModifiedBy>
  <cp:revision>10</cp:revision>
  <dcterms:created xsi:type="dcterms:W3CDTF">2016-12-09T16:33:00Z</dcterms:created>
  <dcterms:modified xsi:type="dcterms:W3CDTF">2016-12-14T16:40:14Z</dcterms:modified>
</cp:coreProperties>
</file>