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23" r:id="rId2"/>
    <p:sldId id="325" r:id="rId3"/>
    <p:sldId id="257" r:id="rId4"/>
    <p:sldId id="259" r:id="rId5"/>
    <p:sldId id="319" r:id="rId6"/>
    <p:sldId id="324" r:id="rId7"/>
    <p:sldId id="326" r:id="rId8"/>
    <p:sldId id="337" r:id="rId9"/>
    <p:sldId id="302" r:id="rId10"/>
    <p:sldId id="339" r:id="rId11"/>
    <p:sldId id="309" r:id="rId12"/>
    <p:sldId id="260" r:id="rId13"/>
    <p:sldId id="330" r:id="rId14"/>
    <p:sldId id="340" r:id="rId15"/>
    <p:sldId id="336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100"/>
    <a:srgbClr val="00545A"/>
    <a:srgbClr val="005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6" autoAdjust="0"/>
    <p:restoredTop sz="84476" autoAdjust="0"/>
  </p:normalViewPr>
  <p:slideViewPr>
    <p:cSldViewPr>
      <p:cViewPr>
        <p:scale>
          <a:sx n="125" d="100"/>
          <a:sy n="125" d="100"/>
        </p:scale>
        <p:origin x="-1578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67FD09-933D-4ADE-AEE9-09763BCA1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19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7F1D9F-C9B6-46D0-82CE-08F45D757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7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B5F10A-4554-4C61-AE19-6786AB9FF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28E1-EB91-4423-8617-BF5F34AE7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E0C9C-79CC-4B57-A85B-35E4CF029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1B48-9B6E-4C28-B88C-D6523C710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7AD3DBE-C252-41BB-B439-AC82B08FB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9FD0-8DB2-4CDF-B299-6C62E76B3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905165F-48FA-4822-B2A9-3383596EA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004F5-7FD7-4775-B91C-F8FDE56AC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F40CA-E56E-4587-9026-BBC4D6F25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B327FF7-C5CC-4258-93B3-8163C130D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431C-9569-4C05-9BB6-FF035A09E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A81EB92-D4D2-476D-8652-5CF6F88D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057400" y="1219200"/>
            <a:ext cx="6324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4800" b="1"/>
              <a:t>How do we help MORE kids to be academically successful? 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19200"/>
            <a:ext cx="479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05000" y="1739900"/>
            <a:ext cx="6781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500"/>
          </a:p>
        </p:txBody>
      </p:sp>
      <p:pic>
        <p:nvPicPr>
          <p:cNvPr id="40962" name="Picture 2" descr="Completion of Four-Year College Entrance Require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05000"/>
            <a:ext cx="7010400" cy="46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381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AVID Closes the Achievement Gap for </a:t>
            </a:r>
            <a:r>
              <a:rPr lang="en-US" sz="3600" b="1" u="sng" dirty="0" smtClean="0"/>
              <a:t>ALL</a:t>
            </a:r>
            <a:r>
              <a:rPr lang="en-US" sz="3600" b="1" dirty="0" smtClean="0"/>
              <a:t> students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990600"/>
            <a:ext cx="2362200" cy="1905000"/>
          </a:xfrm>
          <a:prstGeom prst="rect">
            <a:avLst/>
          </a:prstGeo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Completion of Four-Year College Entrance Requirements</a:t>
            </a:r>
            <a:b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81000" y="3048000"/>
            <a:ext cx="2362200" cy="30781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AVID students complete university entrance requirements at a much higher rate than their non-AVID peers.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220" name="Picture 4" descr="Completion of Four-Year College Entrance Require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71600"/>
            <a:ext cx="6038697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05000" y="593725"/>
            <a:ext cx="6096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The AVID Student Profile</a:t>
            </a:r>
            <a:endParaRPr lang="en-US" sz="3500" i="1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67818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Students with Academic Potential</a:t>
            </a:r>
          </a:p>
          <a:p>
            <a:r>
              <a:rPr lang="en-US" sz="3200" b="1" dirty="0"/>
              <a:t>	</a:t>
            </a:r>
          </a:p>
          <a:p>
            <a:r>
              <a:rPr lang="en-US" sz="3200" b="1" dirty="0"/>
              <a:t>	Average to High Test Scores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Times" pitchFamily="-16" charset="0"/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GPA in the academic middle</a:t>
            </a:r>
            <a:endParaRPr lang="en-US" sz="3200" b="1" dirty="0"/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Times" pitchFamily="-16" charset="0"/>
              <a:buNone/>
            </a:pPr>
            <a:r>
              <a:rPr lang="en-US" sz="3200" b="1" dirty="0"/>
              <a:t>	College Potential with </a:t>
            </a:r>
            <a:r>
              <a:rPr lang="en-US" sz="3200" b="1" dirty="0" smtClean="0"/>
              <a:t>	Support</a:t>
            </a:r>
            <a:endParaRPr lang="en-US" sz="3200" b="1" dirty="0"/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Times" pitchFamily="-16" charset="0"/>
              <a:buNone/>
            </a:pPr>
            <a:r>
              <a:rPr lang="en-US" sz="3200" b="1" dirty="0"/>
              <a:t>	Desire and Determination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Times" pitchFamily="-16" charset="0"/>
              <a:buNone/>
            </a:pPr>
            <a:endParaRPr lang="en-US" sz="1900" b="1" dirty="0"/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Times" pitchFamily="-16" charset="0"/>
              <a:buNone/>
            </a:pPr>
            <a:endParaRPr lang="en-US" sz="1900" b="1" dirty="0"/>
          </a:p>
          <a:p>
            <a:endParaRPr lang="en-US" sz="1900" b="1" dirty="0"/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971800"/>
            <a:ext cx="2825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81400"/>
            <a:ext cx="2825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91000"/>
            <a:ext cx="2825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181600"/>
            <a:ext cx="2825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676400" y="228600"/>
            <a:ext cx="723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Why should they start thinking about college NOW? It’s only 6</a:t>
            </a:r>
            <a:r>
              <a:rPr lang="en-US" sz="3200" b="1" baseline="30000"/>
              <a:t>th</a:t>
            </a:r>
            <a:r>
              <a:rPr lang="en-US" sz="3200" b="1"/>
              <a:t>-grade!</a:t>
            </a:r>
            <a:endParaRPr lang="en-US" sz="3200" i="1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905000" y="1676400"/>
            <a:ext cx="6781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Times" pitchFamily="-16" charset="0"/>
              <a:buNone/>
            </a:pPr>
            <a:r>
              <a:rPr lang="en-US" sz="2800" b="1" dirty="0"/>
              <a:t>Because, they </a:t>
            </a:r>
            <a:r>
              <a:rPr lang="en-US" sz="2800" b="1" dirty="0" smtClean="0"/>
              <a:t>will </a:t>
            </a:r>
            <a:r>
              <a:rPr lang="en-US" sz="2800" b="1" dirty="0"/>
              <a:t>learn good habits, like 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en-US" sz="2800" b="1" i="1" dirty="0"/>
              <a:t>how to study, 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en-US" sz="2800" b="1" i="1" dirty="0"/>
              <a:t>how to read well, 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en-US" sz="2800" b="1" i="1" dirty="0"/>
              <a:t>how to write clearly, and 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en-US" sz="2800" b="1" i="1" dirty="0"/>
              <a:t>how to problem solve with others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 smtClean="0"/>
              <a:t>These will help </a:t>
            </a:r>
            <a:r>
              <a:rPr lang="en-US" sz="2800" b="1" dirty="0"/>
              <a:t>in high school and make it possible for </a:t>
            </a:r>
            <a:r>
              <a:rPr lang="en-US" sz="2800" b="1" dirty="0" smtClean="0"/>
              <a:t>them </a:t>
            </a:r>
            <a:r>
              <a:rPr lang="en-US" sz="2800" b="1" dirty="0"/>
              <a:t>to go to college later!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429000" y="23622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FIELD TRIPS!!!!!!!!!!!!</a:t>
            </a:r>
            <a:endParaRPr lang="en-US" i="1" dirty="0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905000" y="16764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Times" pitchFamily="-16" charset="0"/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813">
            <a:off x="-129910" y="124079"/>
            <a:ext cx="3627862" cy="362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063">
            <a:off x="5558453" y="349375"/>
            <a:ext cx="3520730" cy="3520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954">
            <a:off x="3521357" y="2341058"/>
            <a:ext cx="5112086" cy="3834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342" y="2884209"/>
            <a:ext cx="4234446" cy="26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297988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3"/>
          <a:srcRect r="2150"/>
          <a:stretch>
            <a:fillRect/>
          </a:stretch>
        </p:blipFill>
        <p:spPr bwMode="auto">
          <a:xfrm>
            <a:off x="1643063" y="2503488"/>
            <a:ext cx="70866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905000" y="593725"/>
            <a:ext cx="6324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Meeting the Challenge</a:t>
            </a:r>
            <a:endParaRPr lang="en-US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3810000"/>
            <a:ext cx="5029200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AVID </a:t>
            </a:r>
            <a:r>
              <a:rPr lang="en-US" sz="4000" b="1" dirty="0" smtClean="0"/>
              <a:t>Program</a:t>
            </a:r>
          </a:p>
          <a:p>
            <a:pPr>
              <a:spcBef>
                <a:spcPct val="50000"/>
              </a:spcBef>
            </a:pPr>
            <a:r>
              <a:rPr lang="en-US" sz="3200" dirty="0" smtClean="0"/>
              <a:t>Advancement </a:t>
            </a:r>
            <a:r>
              <a:rPr lang="en-US" sz="3200" dirty="0"/>
              <a:t>Via                 Individual Determination</a:t>
            </a:r>
          </a:p>
          <a:p>
            <a:pPr>
              <a:spcBef>
                <a:spcPct val="50000"/>
              </a:spcBef>
            </a:pPr>
            <a:r>
              <a:rPr lang="en-US" sz="2500" i="1" dirty="0"/>
              <a:t>[L. </a:t>
            </a:r>
            <a:r>
              <a:rPr lang="en-US" sz="2500" i="1" dirty="0" err="1"/>
              <a:t>avidus</a:t>
            </a:r>
            <a:r>
              <a:rPr lang="en-US" sz="2500" i="1" dirty="0"/>
              <a:t>]: eager for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05000" y="593725"/>
            <a:ext cx="5029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The Mission </a:t>
            </a:r>
            <a:r>
              <a:rPr lang="en-US" sz="3500" b="1" i="1"/>
              <a:t>of</a:t>
            </a:r>
            <a:r>
              <a:rPr lang="en-US" sz="3500" b="1"/>
              <a:t> AVID</a:t>
            </a:r>
            <a:endParaRPr lang="en-US" sz="3500" i="1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905000" y="1828800"/>
            <a:ext cx="6781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/>
              <a:t>The mission of AVID is to ensure that ALL students, and most especially students who are in the middle: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905000" y="5029200"/>
            <a:ext cx="67818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/>
              <a:t>AVID’s systemic approach is designed to support students and educators as they increase school wide and district wide learning and performance.</a:t>
            </a:r>
          </a:p>
        </p:txBody>
      </p:sp>
      <p:grpSp>
        <p:nvGrpSpPr>
          <p:cNvPr id="16390" name="Group 15"/>
          <p:cNvGrpSpPr>
            <a:grpSpLocks/>
          </p:cNvGrpSpPr>
          <p:nvPr/>
        </p:nvGrpSpPr>
        <p:grpSpPr bwMode="auto">
          <a:xfrm>
            <a:off x="1905000" y="2762250"/>
            <a:ext cx="6781800" cy="2054225"/>
            <a:chOff x="1200" y="1692"/>
            <a:chExt cx="4272" cy="1294"/>
          </a:xfrm>
        </p:grpSpPr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200" y="1692"/>
              <a:ext cx="4272" cy="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Times" pitchFamily="-16" charset="0"/>
                <a:buNone/>
              </a:pPr>
              <a:r>
                <a:rPr lang="en-US" sz="1900" b="1"/>
                <a:t>will succeed in rigorous curriculum,</a:t>
              </a:r>
            </a:p>
            <a:p>
              <a:pPr lv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Times" pitchFamily="-16" charset="0"/>
                <a:buNone/>
              </a:pPr>
              <a:r>
                <a:rPr lang="en-US" sz="1900" b="1"/>
                <a:t>will complete a rigorous college preparatory path,</a:t>
              </a:r>
            </a:p>
            <a:p>
              <a:pPr lv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Times" pitchFamily="-16" charset="0"/>
                <a:buNone/>
              </a:pPr>
              <a:r>
                <a:rPr lang="en-US" sz="1900" b="1"/>
                <a:t>will enter mainstream activities of the school,</a:t>
              </a:r>
            </a:p>
            <a:p>
              <a:pPr lv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Times" pitchFamily="-16" charset="0"/>
                <a:buNone/>
              </a:pPr>
              <a:r>
                <a:rPr lang="en-US" sz="1900" b="1"/>
                <a:t>will increase their enrollment in four-year colleges, and will become educated and responsible participants and leaders in a democratic society.</a:t>
              </a:r>
            </a:p>
          </p:txBody>
        </p:sp>
        <p:pic>
          <p:nvPicPr>
            <p:cNvPr id="1639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776"/>
              <a:ext cx="17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995"/>
              <a:ext cx="17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2208"/>
              <a:ext cx="17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2428"/>
              <a:ext cx="17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2640"/>
              <a:ext cx="17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1752600" y="457200"/>
            <a:ext cx="3505200" cy="6096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What AVID </a:t>
            </a:r>
            <a:r>
              <a:rPr lang="en-US" b="1" dirty="0" smtClean="0">
                <a:solidFill>
                  <a:srgbClr val="0070C0"/>
                </a:solidFill>
              </a:rPr>
              <a:t>IS</a:t>
            </a:r>
            <a:r>
              <a:rPr lang="en-US" dirty="0" smtClean="0"/>
              <a:t>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An in-school academic support program that prepares students for college eligibility and success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A collaboration between Equity and High Potential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For all students, but it targets those in the academic middle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Implemented school- and district-wide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About providing access to higher education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i="1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410200" y="457200"/>
            <a:ext cx="3505200" cy="617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700" dirty="0">
                <a:latin typeface="+mn-lt"/>
              </a:rPr>
              <a:t>What AVID IS </a:t>
            </a:r>
            <a:r>
              <a:rPr lang="en-US" sz="2700" b="1" dirty="0">
                <a:solidFill>
                  <a:srgbClr val="ED5100"/>
                </a:solidFill>
                <a:latin typeface="+mn-lt"/>
              </a:rPr>
              <a:t>NOT</a:t>
            </a:r>
            <a:r>
              <a:rPr lang="en-US" sz="2700" dirty="0">
                <a:latin typeface="+mn-lt"/>
              </a:rPr>
              <a:t>:</a:t>
            </a:r>
          </a:p>
          <a:p>
            <a:pPr marL="54864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A remedial program</a:t>
            </a:r>
          </a:p>
          <a:p>
            <a:pPr marL="54864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A free ride</a:t>
            </a:r>
          </a:p>
          <a:p>
            <a:pPr marL="54864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A school within a school</a:t>
            </a:r>
          </a:p>
          <a:p>
            <a:pPr marL="54864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A quick fix</a:t>
            </a:r>
          </a:p>
          <a:p>
            <a:pPr marL="54864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An affirmative action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05000" y="1600200"/>
            <a:ext cx="6781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 smtClean="0"/>
              <a:t> 4 </a:t>
            </a:r>
            <a:r>
              <a:rPr lang="en-US" sz="3200" b="1" dirty="0"/>
              <a:t>AVID </a:t>
            </a:r>
            <a:r>
              <a:rPr lang="en-US" sz="3200" b="1" dirty="0" smtClean="0"/>
              <a:t>classes </a:t>
            </a:r>
            <a:r>
              <a:rPr lang="en-US" sz="3200" b="1" dirty="0" smtClean="0"/>
              <a:t>at STOUT</a:t>
            </a:r>
            <a:endParaRPr lang="en-US" sz="3200" b="1" dirty="0"/>
          </a:p>
          <a:p>
            <a:pPr>
              <a:buFont typeface="Arial" charset="0"/>
              <a:buChar char="•"/>
            </a:pPr>
            <a:endParaRPr lang="en-US" sz="3200" b="1" dirty="0"/>
          </a:p>
          <a:p>
            <a:pPr>
              <a:buFont typeface="Arial" charset="0"/>
              <a:buChar char="•"/>
            </a:pPr>
            <a:r>
              <a:rPr lang="en-US" sz="3200" b="1" dirty="0"/>
              <a:t>Grades 7 and 8</a:t>
            </a:r>
          </a:p>
          <a:p>
            <a:endParaRPr lang="en-US" sz="3200" b="1" dirty="0"/>
          </a:p>
          <a:p>
            <a:pPr>
              <a:buFont typeface="Arial" charset="0"/>
              <a:buChar char="•"/>
            </a:pPr>
            <a:r>
              <a:rPr lang="en-US" sz="3200" b="1" dirty="0"/>
              <a:t>About 25-30 students per class</a:t>
            </a:r>
          </a:p>
          <a:p>
            <a:pPr>
              <a:buFont typeface="Arial" charset="0"/>
              <a:buChar char="•"/>
            </a:pPr>
            <a:endParaRPr lang="en-US" sz="3200" b="1" dirty="0"/>
          </a:p>
          <a:p>
            <a:pPr>
              <a:buFont typeface="Arial" charset="0"/>
              <a:buChar char="•"/>
            </a:pPr>
            <a:r>
              <a:rPr lang="en-US" sz="3200" b="1" dirty="0"/>
              <a:t>An </a:t>
            </a:r>
            <a:r>
              <a:rPr lang="en-US" sz="3200" b="1" dirty="0" smtClean="0"/>
              <a:t>elective class</a:t>
            </a:r>
            <a:endParaRPr lang="en-US" sz="3200" b="1" dirty="0"/>
          </a:p>
          <a:p>
            <a:pPr>
              <a:buFont typeface="Arial" charset="0"/>
              <a:buChar char="•"/>
            </a:pPr>
            <a:endParaRPr lang="en-US" sz="32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14500" y="533400"/>
            <a:ext cx="7162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 dirty="0"/>
              <a:t>AVID </a:t>
            </a:r>
            <a:r>
              <a:rPr lang="en-US" sz="3500" b="1" dirty="0" smtClean="0"/>
              <a:t>at STOUT</a:t>
            </a:r>
            <a:endParaRPr lang="en-US" sz="3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676400" y="457200"/>
            <a:ext cx="7162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>
                <a:latin typeface="+mj-lt"/>
              </a:rPr>
              <a:t>A Sample Week in AVID</a:t>
            </a:r>
            <a:endParaRPr lang="en-US" sz="3500" i="1" dirty="0">
              <a:latin typeface="+mj-lt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5000" y="15240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AVID elective is a one-period academic elective that takes place during the regular school day. </a:t>
            </a:r>
          </a:p>
        </p:txBody>
      </p:sp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1905000" y="5029200"/>
            <a:ext cx="3581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/>
              <a:t>AVID Curriculum includes:</a:t>
            </a:r>
          </a:p>
          <a:p>
            <a:endParaRPr lang="en-US" sz="1500" b="1"/>
          </a:p>
          <a:p>
            <a:r>
              <a:rPr lang="en-US" sz="1500" b="1"/>
              <a:t>          Writing Curriculum</a:t>
            </a:r>
          </a:p>
          <a:p>
            <a:r>
              <a:rPr lang="en-US" sz="1500" b="1"/>
              <a:t>          College and Careers</a:t>
            </a:r>
          </a:p>
          <a:p>
            <a:r>
              <a:rPr lang="en-US" sz="1500" b="1"/>
              <a:t>          Study Skills</a:t>
            </a: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5257800" y="5029200"/>
            <a:ext cx="3581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/>
              <a:t>AVID Tutorials include:</a:t>
            </a:r>
          </a:p>
          <a:p>
            <a:endParaRPr lang="en-US" sz="1500" b="1"/>
          </a:p>
          <a:p>
            <a:r>
              <a:rPr lang="en-US" sz="1500" b="1"/>
              <a:t>          Study Groups</a:t>
            </a:r>
          </a:p>
          <a:p>
            <a:r>
              <a:rPr lang="en-US" sz="1500" b="1"/>
              <a:t>          Writing Groups</a:t>
            </a:r>
          </a:p>
          <a:p>
            <a:r>
              <a:rPr lang="en-US" sz="1500" b="1"/>
              <a:t>          Socratic Seminars</a:t>
            </a:r>
          </a:p>
        </p:txBody>
      </p:sp>
      <p:pic>
        <p:nvPicPr>
          <p:cNvPr id="1946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019800"/>
            <a:ext cx="2508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5581650"/>
            <a:ext cx="2508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300" y="5810250"/>
            <a:ext cx="2508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562600"/>
            <a:ext cx="2508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791200"/>
            <a:ext cx="2508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0" y="6029325"/>
            <a:ext cx="2508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76400" y="2362200"/>
          <a:ext cx="7239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95400"/>
                <a:gridCol w="1615768"/>
                <a:gridCol w="1203632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Tuesday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Wednesday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Thursday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Friday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AVID C</a:t>
                      </a:r>
                      <a:r>
                        <a:rPr lang="en-US" sz="1600" b="1" dirty="0" smtClean="0"/>
                        <a:t>urriculum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Tutorial Groups with College Tutors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AVID C</a:t>
                      </a:r>
                      <a:r>
                        <a:rPr lang="en-US" sz="1600" b="1" dirty="0" smtClean="0"/>
                        <a:t>urriculum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Tutorial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Groups</a:t>
                      </a:r>
                    </a:p>
                    <a:p>
                      <a:pPr algn="ctr"/>
                      <a:r>
                        <a:rPr lang="en-US" sz="1800" b="1" dirty="0" smtClean="0"/>
                        <a:t>with College Tutors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Field</a:t>
                      </a:r>
                      <a:r>
                        <a:rPr lang="en-US" sz="1400" b="1" i="1" baseline="0" dirty="0" smtClean="0"/>
                        <a:t> Trips</a:t>
                      </a:r>
                    </a:p>
                    <a:p>
                      <a:pPr algn="ctr"/>
                      <a:r>
                        <a:rPr lang="en-US" sz="1400" b="1" i="1" baseline="0" dirty="0" smtClean="0"/>
                        <a:t>College Visits</a:t>
                      </a:r>
                    </a:p>
                    <a:p>
                      <a:pPr algn="ctr"/>
                      <a:r>
                        <a:rPr lang="en-US" sz="1400" b="1" i="1" baseline="0" dirty="0" smtClean="0"/>
                        <a:t>Speakers</a:t>
                      </a:r>
                    </a:p>
                    <a:p>
                      <a:pPr algn="ctr"/>
                      <a:r>
                        <a:rPr lang="en-US" sz="1400" b="1" i="1" baseline="0" dirty="0" smtClean="0"/>
                        <a:t>Motivational Activities</a:t>
                      </a:r>
                    </a:p>
                    <a:p>
                      <a:pPr algn="ctr"/>
                      <a:r>
                        <a:rPr lang="en-US" sz="1400" b="1" i="1" baseline="0" dirty="0" smtClean="0"/>
                        <a:t>Service Learning</a:t>
                      </a:r>
                    </a:p>
                    <a:p>
                      <a:pPr algn="ctr"/>
                      <a:r>
                        <a:rPr lang="en-US" sz="1400" b="1" i="1" baseline="0" dirty="0" smtClean="0"/>
                        <a:t>Binder Evaluations</a:t>
                      </a:r>
                      <a:endParaRPr lang="en-US" sz="14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52600" y="381000"/>
            <a:ext cx="7162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Rigorous Classes</a:t>
            </a:r>
            <a:endParaRPr lang="en-US" sz="3500" i="1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05000" y="1600200"/>
            <a:ext cx="6781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/>
              <a:t>In addition to the AVID elective class, each AVID student will be placed in an accelerated math or enriched language arts class.</a:t>
            </a:r>
          </a:p>
          <a:p>
            <a:pPr>
              <a:buFont typeface="Arial" charset="0"/>
              <a:buChar char="•"/>
            </a:pPr>
            <a:endParaRPr lang="en-US" sz="3200" b="1"/>
          </a:p>
          <a:p>
            <a:pPr>
              <a:buFont typeface="Arial" charset="0"/>
              <a:buChar char="•"/>
            </a:pPr>
            <a:r>
              <a:rPr lang="en-US" sz="3200" b="1"/>
              <a:t>Placement will be dependent on the student’s strength in each subject area. </a:t>
            </a:r>
          </a:p>
          <a:p>
            <a:pPr>
              <a:buFont typeface="Arial" charset="0"/>
              <a:buChar char="•"/>
            </a:pP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05000" y="434975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b="1"/>
              <a:t>Percent of Students Applying &amp; Getting Accepted to 4-Year Colleges</a:t>
            </a:r>
            <a:endParaRPr lang="en-US" sz="3500" i="1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05000" y="1739900"/>
            <a:ext cx="6781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500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752600" y="1524000"/>
            <a:ext cx="69342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One of the most impressive and consistent indicators of AVID's success is the rate at which it sends students to four-year colleges. </a:t>
            </a:r>
            <a:r>
              <a:rPr lang="en-US" sz="1600" b="1" dirty="0" smtClean="0"/>
              <a:t>74% </a:t>
            </a:r>
            <a:r>
              <a:rPr lang="en-US" sz="1600" b="1" dirty="0"/>
              <a:t>of </a:t>
            </a:r>
            <a:r>
              <a:rPr lang="en-US" sz="1600" b="1" dirty="0" smtClean="0"/>
              <a:t>2011 </a:t>
            </a:r>
            <a:r>
              <a:rPr lang="en-US" sz="1600" b="1" dirty="0"/>
              <a:t>AVID graduates were accepted to a four-year college. Another </a:t>
            </a:r>
            <a:r>
              <a:rPr lang="en-US" sz="1600" b="1" dirty="0" smtClean="0"/>
              <a:t>18% </a:t>
            </a:r>
            <a:r>
              <a:rPr lang="en-US" sz="1600" b="1" dirty="0"/>
              <a:t>attended 2-year colleges. </a:t>
            </a:r>
          </a:p>
          <a:p>
            <a:pPr algn="ctr"/>
            <a:r>
              <a:rPr lang="en-US" sz="1600" b="1" dirty="0"/>
              <a:t> </a:t>
            </a:r>
            <a:r>
              <a:rPr lang="en-US" sz="1600" b="1" u="sng" dirty="0">
                <a:solidFill>
                  <a:srgbClr val="ED5100"/>
                </a:solidFill>
              </a:rPr>
              <a:t>OVERALL, 92% of AVID students attend college.</a:t>
            </a:r>
          </a:p>
          <a:p>
            <a:endParaRPr lang="en-US" sz="1400" b="1" dirty="0"/>
          </a:p>
        </p:txBody>
      </p:sp>
      <p:pic>
        <p:nvPicPr>
          <p:cNvPr id="8194" name="Picture 2" descr="Percent of Students Applying to and Getting Accepted to Four-Year Colle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895600"/>
            <a:ext cx="5458054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2815</TotalTime>
  <Words>494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뿿쳐뿿쨠뿿_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Guzmán-Vergara</dc:creator>
  <cp:lastModifiedBy>Windows User</cp:lastModifiedBy>
  <cp:revision>235</cp:revision>
  <cp:lastPrinted>2008-11-04T12:44:00Z</cp:lastPrinted>
  <dcterms:created xsi:type="dcterms:W3CDTF">2006-06-16T18:24:42Z</dcterms:created>
  <dcterms:modified xsi:type="dcterms:W3CDTF">2016-03-15T14:43:09Z</dcterms:modified>
</cp:coreProperties>
</file>