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4"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12C0C-3801-4488-9C5E-72B7070C2953}" type="datetimeFigureOut">
              <a:rPr lang="en-US" smtClean="0"/>
              <a:pPr/>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D447B-4E86-41AC-89AE-202162ACBD73}" type="slidenum">
              <a:rPr lang="en-US" smtClean="0"/>
              <a:pPr/>
              <a:t>‹#›</a:t>
            </a:fld>
            <a:endParaRPr lang="en-US"/>
          </a:p>
        </p:txBody>
      </p:sp>
    </p:spTree>
    <p:extLst>
      <p:ext uri="{BB962C8B-B14F-4D97-AF65-F5344CB8AC3E}">
        <p14:creationId xmlns:p14="http://schemas.microsoft.com/office/powerpoint/2010/main" val="341851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01B34-59FF-427F-BA73-A38CAE782C9C}"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6565-4724-4B35-AB5E-530305F0B3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alpha val="4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01B34-59FF-427F-BA73-A38CAE782C9C}" type="datetimeFigureOut">
              <a:rPr lang="en-US" smtClean="0"/>
              <a:pPr/>
              <a:t>10/22/2019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26565-4724-4B35-AB5E-530305F0B3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https://www.youtube.com/embed/R6kx-a2HpWs"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p:spPr>
        <p:txBody>
          <a:bodyPr/>
          <a:lstStyle/>
          <a:p>
            <a:r>
              <a:rPr lang="en-US" dirty="0" smtClean="0">
                <a:solidFill>
                  <a:schemeClr val="bg1"/>
                </a:solidFill>
              </a:rPr>
              <a:t>Why Participate in Reflections?</a:t>
            </a:r>
            <a:endParaRPr lang="en-US" dirty="0">
              <a:solidFill>
                <a:schemeClr val="bg1"/>
              </a:solidFill>
            </a:endParaRPr>
          </a:p>
        </p:txBody>
      </p:sp>
      <p:pic>
        <p:nvPicPr>
          <p:cNvPr id="5" name="Picture 4" descr="Look within logo2.png"/>
          <p:cNvPicPr>
            <a:picLocks noChangeAspect="1"/>
          </p:cNvPicPr>
          <p:nvPr/>
        </p:nvPicPr>
        <p:blipFill>
          <a:blip r:embed="rId2" cstate="print"/>
          <a:stretch>
            <a:fillRect/>
          </a:stretch>
        </p:blipFill>
        <p:spPr>
          <a:xfrm>
            <a:off x="2832956" y="2652712"/>
            <a:ext cx="3505260" cy="1843088"/>
          </a:xfrm>
          <a:prstGeom prst="rect">
            <a:avLst/>
          </a:prstGeom>
        </p:spPr>
      </p:pic>
      <p:pic>
        <p:nvPicPr>
          <p:cNvPr id="4" name="Picture 3" descr="pta reflections icon.png"/>
          <p:cNvPicPr>
            <a:picLocks noChangeAspect="1"/>
          </p:cNvPicPr>
          <p:nvPr/>
        </p:nvPicPr>
        <p:blipFill>
          <a:blip r:embed="rId3" cstate="print"/>
          <a:stretch>
            <a:fillRect/>
          </a:stretch>
        </p:blipFill>
        <p:spPr>
          <a:xfrm>
            <a:off x="228600" y="5715000"/>
            <a:ext cx="1168317" cy="964926"/>
          </a:xfrm>
          <a:prstGeom prst="rect">
            <a:avLst/>
          </a:prstGeom>
        </p:spPr>
      </p:pic>
      <p:pic>
        <p:nvPicPr>
          <p:cNvPr id="6" name="Picture 4" descr="MIPTA_Logo_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0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0"/>
            <a:ext cx="8458200" cy="6463308"/>
          </a:xfrm>
          <a:prstGeom prst="rect">
            <a:avLst/>
          </a:prstGeom>
        </p:spPr>
        <p:txBody>
          <a:bodyPr wrap="square">
            <a:spAutoFit/>
          </a:bodyPr>
          <a:lstStyle/>
          <a:p>
            <a:r>
              <a:rPr lang="en-US" b="1" dirty="0" smtClean="0"/>
              <a:t>About the Cultural Arts</a:t>
            </a:r>
            <a:r>
              <a:rPr lang="en-US" dirty="0" smtClean="0"/>
              <a:t> (from The Cultural Arts &amp; the PTA brochure)</a:t>
            </a:r>
          </a:p>
          <a:p>
            <a:r>
              <a:rPr lang="en-US" dirty="0" smtClean="0"/>
              <a:t>By: Mary Lou Anderson</a:t>
            </a:r>
          </a:p>
          <a:p>
            <a:r>
              <a:rPr lang="en-US" dirty="0" smtClean="0"/>
              <a:t> </a:t>
            </a:r>
          </a:p>
          <a:p>
            <a:r>
              <a:rPr lang="en-US" dirty="0" smtClean="0"/>
              <a:t>The cultural arts are happiness. Happiness is drawing, dancing, finger painting. Happiness is modeling with clay, making music or a poem, performing in a play.</a:t>
            </a:r>
          </a:p>
          <a:p>
            <a:r>
              <a:rPr lang="en-US" dirty="0" smtClean="0"/>
              <a:t> </a:t>
            </a:r>
          </a:p>
          <a:p>
            <a:r>
              <a:rPr lang="en-US" dirty="0" smtClean="0"/>
              <a:t>The cultural arts are discovery. Art, music, literature are airlifts to the life experiences and life ways of other people, other races, other cultures, other times. They lead to understanding oneself and others.</a:t>
            </a:r>
          </a:p>
          <a:p>
            <a:r>
              <a:rPr lang="en-US" dirty="0" smtClean="0"/>
              <a:t> </a:t>
            </a:r>
          </a:p>
          <a:p>
            <a:r>
              <a:rPr lang="en-US" dirty="0" smtClean="0"/>
              <a:t>The cultural arts are wisdom. They are mankind’s commentary on the human condition-its comedy and tragedy. They are insights into the anguish and ecstasy, the conflicts and triumphs, the failures and aspirations of humanity.</a:t>
            </a:r>
          </a:p>
          <a:p>
            <a:r>
              <a:rPr lang="en-US" dirty="0" smtClean="0"/>
              <a:t> </a:t>
            </a:r>
          </a:p>
          <a:p>
            <a:r>
              <a:rPr lang="en-US" dirty="0" smtClean="0"/>
              <a:t>The cultural arts are breathing room and growing space. Creative activities air feelings, frustrations, tensions. They nurture growth and self-realization. They are healthful and healing.</a:t>
            </a:r>
          </a:p>
          <a:p>
            <a:r>
              <a:rPr lang="en-US" dirty="0" smtClean="0"/>
              <a:t> </a:t>
            </a:r>
          </a:p>
          <a:p>
            <a:r>
              <a:rPr lang="en-US" dirty="0" smtClean="0"/>
              <a:t>The cultural arts are sense-expanding, mind-expanding, spirit-expanding. They amplify and intensify the capacity to see, hear, feel, think, understand, and communicate.</a:t>
            </a:r>
          </a:p>
          <a:p>
            <a:r>
              <a:rPr lang="en-US" dirty="0" smtClean="0"/>
              <a:t> </a:t>
            </a:r>
          </a:p>
          <a:p>
            <a:r>
              <a:rPr lang="en-US" dirty="0" smtClean="0"/>
              <a:t>The cultural arts are power-moral and social. They awaken man’s conscience. They move men to compassion, to social action and justice.</a:t>
            </a:r>
            <a:endParaRPr lang="en-US" dirty="0"/>
          </a:p>
        </p:txBody>
      </p:sp>
      <p:pic>
        <p:nvPicPr>
          <p:cNvPr id="3" name="Picture 4" descr="MIPTA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6kx-a2HpWs"/>
          <p:cNvPicPr>
            <a:picLocks noRot="1" noChangeAspect="1"/>
          </p:cNvPicPr>
          <p:nvPr>
            <a:videoFile r:link="rId1"/>
          </p:nvPr>
        </p:nvPicPr>
        <p:blipFill>
          <a:blip r:embed="rId3"/>
          <a:stretch>
            <a:fillRect/>
          </a:stretch>
        </p:blipFill>
        <p:spPr>
          <a:xfrm>
            <a:off x="922867" y="1376362"/>
            <a:ext cx="7171266" cy="4033838"/>
          </a:xfrm>
          <a:prstGeom prst="rect">
            <a:avLst/>
          </a:prstGeom>
        </p:spPr>
      </p:pic>
      <p:sp>
        <p:nvSpPr>
          <p:cNvPr id="3" name="TextBox 2"/>
          <p:cNvSpPr txBox="1"/>
          <p:nvPr/>
        </p:nvSpPr>
        <p:spPr>
          <a:xfrm>
            <a:off x="3276600" y="5791200"/>
            <a:ext cx="3886200" cy="369332"/>
          </a:xfrm>
          <a:prstGeom prst="rect">
            <a:avLst/>
          </a:prstGeom>
          <a:noFill/>
        </p:spPr>
        <p:txBody>
          <a:bodyPr wrap="square" rtlCol="0">
            <a:spAutoFit/>
          </a:bodyPr>
          <a:lstStyle/>
          <a:p>
            <a:r>
              <a:rPr lang="en-US" dirty="0" smtClean="0"/>
              <a:t>Courtesy of National PTA</a:t>
            </a:r>
            <a:endParaRPr lang="en-US" dirty="0"/>
          </a:p>
        </p:txBody>
      </p:sp>
      <p:pic>
        <p:nvPicPr>
          <p:cNvPr id="4" name="Picture 3" descr="pta reflections icon.png"/>
          <p:cNvPicPr>
            <a:picLocks noChangeAspect="1"/>
          </p:cNvPicPr>
          <p:nvPr/>
        </p:nvPicPr>
        <p:blipFill>
          <a:blip r:embed="rId4" cstate="print"/>
          <a:stretch>
            <a:fillRect/>
          </a:stretch>
        </p:blipFill>
        <p:spPr>
          <a:xfrm>
            <a:off x="304800" y="152400"/>
            <a:ext cx="1168317" cy="964926"/>
          </a:xfrm>
          <a:prstGeom prst="rect">
            <a:avLst/>
          </a:prstGeom>
        </p:spPr>
      </p:pic>
      <p:pic>
        <p:nvPicPr>
          <p:cNvPr id="5" name="Picture 4" descr="MIPTA_Logo_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1524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491301"/>
      </p:ext>
    </p:extLst>
  </p:cSld>
  <p:clrMapOvr>
    <a:masterClrMapping/>
  </p:clrMapOvr>
  <p:transition spd="slow" advClick="0" advTm="35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Mission of PTA is to make every child’s Potential a reality</a:t>
            </a:r>
            <a:endParaRPr lang="en-US" dirty="0">
              <a:solidFill>
                <a:schemeClr val="bg1"/>
              </a:solidFill>
            </a:endParaRPr>
          </a:p>
        </p:txBody>
      </p:sp>
      <p:pic>
        <p:nvPicPr>
          <p:cNvPr id="4" name="Picture 2" descr="National PTA Reflections Progra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0"/>
            <a:ext cx="6899349"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4724400"/>
            <a:ext cx="5562600" cy="1200329"/>
          </a:xfrm>
          <a:prstGeom prst="rect">
            <a:avLst/>
          </a:prstGeom>
        </p:spPr>
        <p:txBody>
          <a:bodyPr wrap="square">
            <a:spAutoFit/>
          </a:bodyPr>
          <a:lstStyle/>
          <a:p>
            <a:pPr algn="ctr">
              <a:defRPr/>
            </a:pPr>
            <a:r>
              <a:rPr lang="en-US" dirty="0"/>
              <a:t>Founded in 1969, National PTA Reflections encourages </a:t>
            </a:r>
            <a:r>
              <a:rPr lang="en-US" b="1" dirty="0">
                <a:solidFill>
                  <a:srgbClr val="800000"/>
                </a:solidFill>
              </a:rPr>
              <a:t>all students </a:t>
            </a:r>
            <a:r>
              <a:rPr lang="en-US" dirty="0"/>
              <a:t>in </a:t>
            </a:r>
          </a:p>
          <a:p>
            <a:pPr algn="ctr">
              <a:defRPr/>
            </a:pPr>
            <a:r>
              <a:rPr lang="en-US" dirty="0"/>
              <a:t>prekindergarten through grade 12 </a:t>
            </a:r>
          </a:p>
          <a:p>
            <a:pPr algn="ctr">
              <a:defRPr/>
            </a:pPr>
            <a:r>
              <a:rPr lang="en-US" dirty="0"/>
              <a:t>to </a:t>
            </a:r>
            <a:r>
              <a:rPr lang="en-US" b="1" dirty="0">
                <a:solidFill>
                  <a:srgbClr val="800000"/>
                </a:solidFill>
              </a:rPr>
              <a:t>explore the arts </a:t>
            </a:r>
            <a:r>
              <a:rPr lang="en-US" dirty="0"/>
              <a:t>for fun and recognition.</a:t>
            </a:r>
            <a:r>
              <a:rPr lang="en-US" sz="1400" dirty="0"/>
              <a:t> </a:t>
            </a:r>
            <a:endParaRPr lang="en-US" altLang="en-US" sz="1400" i="1" dirty="0"/>
          </a:p>
        </p:txBody>
      </p:sp>
      <p:pic>
        <p:nvPicPr>
          <p:cNvPr id="6" name="Picture 4" descr="MIPTA_Logo_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ta reflections icon.png"/>
          <p:cNvPicPr>
            <a:picLocks noChangeAspect="1"/>
          </p:cNvPicPr>
          <p:nvPr/>
        </p:nvPicPr>
        <p:blipFill>
          <a:blip r:embed="rId4" cstate="print"/>
          <a:stretch>
            <a:fillRect/>
          </a:stretch>
        </p:blipFill>
        <p:spPr>
          <a:xfrm>
            <a:off x="228600" y="5715000"/>
            <a:ext cx="1168317" cy="964926"/>
          </a:xfrm>
          <a:prstGeom prst="rect">
            <a:avLst/>
          </a:prstGeom>
        </p:spPr>
      </p:pic>
    </p:spTree>
  </p:cSld>
  <p:clrMapOvr>
    <a:masterClrMapping/>
  </p:clrMapOvr>
  <p:transition spd="slow" advClick="0" advTm="10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bg1"/>
                </a:solidFill>
              </a:rPr>
              <a:t>Art Education is critical to a Child’s development and success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lvl="0"/>
            <a:r>
              <a:rPr lang="en-US" dirty="0" smtClean="0">
                <a:solidFill>
                  <a:schemeClr val="tx1">
                    <a:lumMod val="95000"/>
                    <a:lumOff val="5000"/>
                  </a:schemeClr>
                </a:solidFill>
              </a:rPr>
              <a:t>Underserved </a:t>
            </a:r>
            <a:r>
              <a:rPr lang="en-US" dirty="0">
                <a:solidFill>
                  <a:schemeClr val="tx1">
                    <a:lumMod val="95000"/>
                    <a:lumOff val="5000"/>
                  </a:schemeClr>
                </a:solidFill>
              </a:rPr>
              <a:t>students show the greatest relative improvements when participating in arts programs like Reflections.</a:t>
            </a:r>
          </a:p>
          <a:p>
            <a:pPr lvl="0"/>
            <a:r>
              <a:rPr lang="en-US" dirty="0">
                <a:solidFill>
                  <a:schemeClr val="tx1">
                    <a:lumMod val="95000"/>
                    <a:lumOff val="5000"/>
                  </a:schemeClr>
                </a:solidFill>
              </a:rPr>
              <a:t>Through movement, social interactions, emotional expression and application of skill, arts education provides an academic advantage to students.</a:t>
            </a:r>
          </a:p>
          <a:p>
            <a:pPr lvl="0"/>
            <a:r>
              <a:rPr lang="en-US" dirty="0">
                <a:solidFill>
                  <a:schemeClr val="tx1">
                    <a:lumMod val="95000"/>
                    <a:lumOff val="5000"/>
                  </a:schemeClr>
                </a:solidFill>
              </a:rPr>
              <a:t>The arts provide safe learning environments where students take risks, explore ideas, express their individuality and support their peers in a positive way.</a:t>
            </a:r>
          </a:p>
          <a:p>
            <a:pPr lvl="0"/>
            <a:r>
              <a:rPr lang="en-US" dirty="0">
                <a:solidFill>
                  <a:schemeClr val="tx1">
                    <a:lumMod val="95000"/>
                    <a:lumOff val="5000"/>
                  </a:schemeClr>
                </a:solidFill>
              </a:rPr>
              <a:t>Studies also find that students are more engaged, and teachers are more effective in arts-rich schools.</a:t>
            </a:r>
          </a:p>
          <a:p>
            <a:pPr lvl="0"/>
            <a:r>
              <a:rPr lang="en-US" dirty="0">
                <a:solidFill>
                  <a:schemeClr val="tx1">
                    <a:lumMod val="95000"/>
                    <a:lumOff val="5000"/>
                  </a:schemeClr>
                </a:solidFill>
              </a:rPr>
              <a:t>Research shows that students who study the arts develop a sense of personal responsibility toward their communities and can positively affect the community social life through their artwork</a:t>
            </a:r>
            <a:r>
              <a:rPr lang="en-US" dirty="0" smtClean="0">
                <a:solidFill>
                  <a:schemeClr val="tx1">
                    <a:lumMod val="95000"/>
                    <a:lumOff val="5000"/>
                  </a:schemeClr>
                </a:solidFill>
              </a:rPr>
              <a:t>.</a:t>
            </a:r>
            <a:endParaRPr lang="en-US" dirty="0">
              <a:solidFill>
                <a:schemeClr val="tx1">
                  <a:lumMod val="95000"/>
                  <a:lumOff val="5000"/>
                </a:schemeClr>
              </a:solidFill>
            </a:endParaRPr>
          </a:p>
          <a:p>
            <a:pPr lvl="0"/>
            <a:endParaRPr lang="en-US" dirty="0" smtClean="0"/>
          </a:p>
          <a:p>
            <a:pPr lvl="0"/>
            <a:r>
              <a:rPr lang="en-US" sz="1400" dirty="0" smtClean="0"/>
              <a:t>PTA Our children Magazine</a:t>
            </a:r>
            <a:endParaRPr lang="en-US" sz="2000" dirty="0" smtClean="0"/>
          </a:p>
        </p:txBody>
      </p:sp>
      <p:pic>
        <p:nvPicPr>
          <p:cNvPr id="4" name="Picture 4" descr="MIPTA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Emotional </a:t>
            </a:r>
            <a:r>
              <a:rPr lang="en-US" b="1" dirty="0" smtClean="0">
                <a:solidFill>
                  <a:schemeClr val="bg1"/>
                </a:solidFill>
              </a:rPr>
              <a:t>Development</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Through </a:t>
            </a:r>
            <a:r>
              <a:rPr lang="en-US" dirty="0"/>
              <a:t>creative </a:t>
            </a:r>
            <a:r>
              <a:rPr lang="en-US" b="1" dirty="0"/>
              <a:t>art</a:t>
            </a:r>
            <a:r>
              <a:rPr lang="en-US" dirty="0"/>
              <a:t>, children may be able to represent experiences that they cannot verbalize. They may draw pictures out of proportion, exaggerating things that are important to them. When we value </a:t>
            </a:r>
            <a:r>
              <a:rPr lang="en-US" b="1" dirty="0"/>
              <a:t>children's</a:t>
            </a:r>
            <a:r>
              <a:rPr lang="en-US" dirty="0"/>
              <a:t> creativity, we help them feel valued as people, raising their self-esteem</a:t>
            </a:r>
            <a:r>
              <a:rPr lang="en-US" dirty="0" smtClean="0"/>
              <a:t>.</a:t>
            </a:r>
          </a:p>
          <a:p>
            <a:endParaRPr lang="en-US" dirty="0"/>
          </a:p>
          <a:p>
            <a:r>
              <a:rPr lang="en-US" sz="1400" dirty="0" smtClean="0"/>
              <a:t>Cooperative Extension August 13 2015</a:t>
            </a:r>
            <a:endParaRPr lang="en-US" sz="1400" dirty="0"/>
          </a:p>
        </p:txBody>
      </p:sp>
      <p:pic>
        <p:nvPicPr>
          <p:cNvPr id="4" name="Picture 4" descr="MIPTA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ta reflections icon.png"/>
          <p:cNvPicPr>
            <a:picLocks noChangeAspect="1"/>
          </p:cNvPicPr>
          <p:nvPr/>
        </p:nvPicPr>
        <p:blipFill>
          <a:blip r:embed="rId3" cstate="print"/>
          <a:stretch>
            <a:fillRect/>
          </a:stretch>
        </p:blipFill>
        <p:spPr>
          <a:xfrm>
            <a:off x="304800" y="228600"/>
            <a:ext cx="1168317" cy="964926"/>
          </a:xfrm>
          <a:prstGeom prst="rect">
            <a:avLst/>
          </a:prstGeom>
        </p:spPr>
      </p:pic>
    </p:spTree>
  </p:cSld>
  <p:clrMapOvr>
    <a:masterClrMapping/>
  </p:clrMapOvr>
  <p:transition spd="slow" advClick="0" advTm="15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Meet Jack Williams</a:t>
            </a:r>
            <a:endParaRPr lang="en-US" dirty="0">
              <a:solidFill>
                <a:schemeClr val="bg1"/>
              </a:solidFill>
            </a:endParaRPr>
          </a:p>
        </p:txBody>
      </p:sp>
      <p:pic>
        <p:nvPicPr>
          <p:cNvPr id="4" name="Content Placeholder 3" descr="Jack2.jpg"/>
          <p:cNvPicPr>
            <a:picLocks noGrp="1" noChangeAspect="1"/>
          </p:cNvPicPr>
          <p:nvPr>
            <p:ph idx="1"/>
          </p:nvPr>
        </p:nvPicPr>
        <p:blipFill>
          <a:blip r:embed="rId2" cstate="print"/>
          <a:stretch>
            <a:fillRect/>
          </a:stretch>
        </p:blipFill>
        <p:spPr>
          <a:xfrm>
            <a:off x="1524000" y="1600200"/>
            <a:ext cx="3424686" cy="5044968"/>
          </a:xfrm>
        </p:spPr>
      </p:pic>
      <p:sp>
        <p:nvSpPr>
          <p:cNvPr id="5" name="TextBox 4"/>
          <p:cNvSpPr txBox="1"/>
          <p:nvPr/>
        </p:nvSpPr>
        <p:spPr>
          <a:xfrm>
            <a:off x="5715000" y="1905000"/>
            <a:ext cx="2438400" cy="1938992"/>
          </a:xfrm>
          <a:prstGeom prst="rect">
            <a:avLst/>
          </a:prstGeom>
          <a:noFill/>
        </p:spPr>
        <p:txBody>
          <a:bodyPr wrap="square" rtlCol="0">
            <a:spAutoFit/>
          </a:bodyPr>
          <a:lstStyle/>
          <a:p>
            <a:r>
              <a:rPr lang="en-US" sz="2000" dirty="0" smtClean="0">
                <a:solidFill>
                  <a:schemeClr val="bg1"/>
                </a:solidFill>
              </a:rPr>
              <a:t>In 2012, PTA Reflections added the “Special Artist” Category to better meet the needs of artists like Jack</a:t>
            </a:r>
            <a:endParaRPr lang="en-US" sz="2000" dirty="0">
              <a:solidFill>
                <a:schemeClr val="bg1"/>
              </a:solidFill>
            </a:endParaRPr>
          </a:p>
        </p:txBody>
      </p:sp>
      <p:pic>
        <p:nvPicPr>
          <p:cNvPr id="6" name="Picture 4" descr="MIPTA_Logo_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ta reflections icon.png"/>
          <p:cNvPicPr>
            <a:picLocks noChangeAspect="1"/>
          </p:cNvPicPr>
          <p:nvPr/>
        </p:nvPicPr>
        <p:blipFill>
          <a:blip r:embed="rId4" cstate="print"/>
          <a:stretch>
            <a:fillRect/>
          </a:stretch>
        </p:blipFill>
        <p:spPr>
          <a:xfrm>
            <a:off x="152400" y="5562600"/>
            <a:ext cx="1168317" cy="964926"/>
          </a:xfrm>
          <a:prstGeom prst="rect">
            <a:avLst/>
          </a:prstGeom>
        </p:spPr>
      </p:pic>
    </p:spTree>
  </p:cSld>
  <p:clrMapOvr>
    <a:masterClrMapping/>
  </p:clrMapOvr>
  <p:transition spd="slow" advClick="0" advTm="20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Better Academic Outcomes</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t>    A</a:t>
            </a:r>
            <a:r>
              <a:rPr lang="en-US" dirty="0"/>
              <a:t> report by Americans for the Arts states that young people who participate regularly in the arts (three hours a day on three days each week through one full year) are four times more likely to be recognized for academic achievement, to participate in a math and science fair, or to win an award for writing an essay or poem than children who do not participate</a:t>
            </a:r>
          </a:p>
        </p:txBody>
      </p:sp>
      <p:pic>
        <p:nvPicPr>
          <p:cNvPr id="4" name="Picture 4" descr="MIPTA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ta reflections icon.png"/>
          <p:cNvPicPr>
            <a:picLocks noChangeAspect="1"/>
          </p:cNvPicPr>
          <p:nvPr/>
        </p:nvPicPr>
        <p:blipFill>
          <a:blip r:embed="rId3" cstate="print"/>
          <a:stretch>
            <a:fillRect/>
          </a:stretch>
        </p:blipFill>
        <p:spPr>
          <a:xfrm>
            <a:off x="228600" y="228600"/>
            <a:ext cx="1168317" cy="964926"/>
          </a:xfrm>
          <a:prstGeom prst="rect">
            <a:avLst/>
          </a:prstGeom>
        </p:spPr>
      </p:pic>
    </p:spTree>
  </p:cSld>
  <p:clrMapOvr>
    <a:masterClrMapping/>
  </p:clrMapOvr>
  <p:transition spd="slow" advClick="0" advTm="15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Helps them Find their Purpose</a:t>
            </a:r>
            <a:endParaRPr lang="en-US" dirty="0">
              <a:solidFill>
                <a:schemeClr val="bg1"/>
              </a:solidFill>
            </a:endParaRPr>
          </a:p>
        </p:txBody>
      </p:sp>
      <p:pic>
        <p:nvPicPr>
          <p:cNvPr id="4" name="Content Placeholder 3" descr="Reflections purpose.jpg"/>
          <p:cNvPicPr>
            <a:picLocks noGrp="1" noChangeAspect="1"/>
          </p:cNvPicPr>
          <p:nvPr>
            <p:ph idx="1"/>
          </p:nvPr>
        </p:nvPicPr>
        <p:blipFill>
          <a:blip r:embed="rId2" cstate="print"/>
          <a:stretch>
            <a:fillRect/>
          </a:stretch>
        </p:blipFill>
        <p:spPr>
          <a:xfrm>
            <a:off x="2921248" y="1600200"/>
            <a:ext cx="3301504" cy="4525963"/>
          </a:xfrm>
        </p:spPr>
      </p:pic>
      <p:pic>
        <p:nvPicPr>
          <p:cNvPr id="5" name="Picture 4" descr="MIPTA_Logo_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ta reflections icon.png"/>
          <p:cNvPicPr>
            <a:picLocks noChangeAspect="1"/>
          </p:cNvPicPr>
          <p:nvPr/>
        </p:nvPicPr>
        <p:blipFill>
          <a:blip r:embed="rId4" cstate="print"/>
          <a:stretch>
            <a:fillRect/>
          </a:stretch>
        </p:blipFill>
        <p:spPr>
          <a:xfrm>
            <a:off x="304800" y="5638800"/>
            <a:ext cx="1168317" cy="964926"/>
          </a:xfrm>
          <a:prstGeom prst="rect">
            <a:avLst/>
          </a:prstGeom>
        </p:spPr>
      </p:pic>
    </p:spTree>
  </p:cSld>
  <p:clrMapOvr>
    <a:masterClrMapping/>
  </p:clrMapOvr>
  <p:transition spd="slow" advClick="0" advTm="10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can Reflections do for PTA</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Increase awareness of what PTA does</a:t>
            </a:r>
          </a:p>
          <a:p>
            <a:r>
              <a:rPr lang="en-US" dirty="0" smtClean="0"/>
              <a:t>Increase PTA exposure to more families</a:t>
            </a:r>
          </a:p>
          <a:p>
            <a:r>
              <a:rPr lang="en-US" dirty="0" smtClean="0"/>
              <a:t>Increase membership</a:t>
            </a:r>
          </a:p>
          <a:p>
            <a:r>
              <a:rPr lang="en-US" dirty="0" smtClean="0"/>
              <a:t>Allow for collaboration with the community</a:t>
            </a:r>
          </a:p>
          <a:p>
            <a:r>
              <a:rPr lang="en-US" dirty="0" smtClean="0"/>
              <a:t>Help meet our mission goals</a:t>
            </a:r>
          </a:p>
          <a:p>
            <a:pPr>
              <a:buNone/>
            </a:pPr>
            <a:endParaRPr lang="en-US" dirty="0" smtClean="0"/>
          </a:p>
          <a:p>
            <a:endParaRPr lang="en-US" dirty="0"/>
          </a:p>
        </p:txBody>
      </p:sp>
      <p:pic>
        <p:nvPicPr>
          <p:cNvPr id="4" name="Picture 4" descr="MIPTA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7912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ta reflections icon.png"/>
          <p:cNvPicPr>
            <a:picLocks noChangeAspect="1"/>
          </p:cNvPicPr>
          <p:nvPr/>
        </p:nvPicPr>
        <p:blipFill>
          <a:blip r:embed="rId3" cstate="print"/>
          <a:stretch>
            <a:fillRect/>
          </a:stretch>
        </p:blipFill>
        <p:spPr>
          <a:xfrm>
            <a:off x="228600" y="5715000"/>
            <a:ext cx="1168317" cy="964926"/>
          </a:xfrm>
          <a:prstGeom prst="rect">
            <a:avLst/>
          </a:prstGeom>
        </p:spPr>
      </p:pic>
    </p:spTree>
  </p:cSld>
  <p:clrMapOvr>
    <a:masterClrMapping/>
  </p:clrMapOvr>
  <p:transition spd="slow" advClick="0" advTm="15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It’s Fun!</a:t>
            </a:r>
            <a:endParaRPr lang="en-US" dirty="0">
              <a:solidFill>
                <a:schemeClr val="bg1"/>
              </a:solidFill>
            </a:endParaRPr>
          </a:p>
        </p:txBody>
      </p:sp>
      <p:pic>
        <p:nvPicPr>
          <p:cNvPr id="4" name="Content Placeholder 3" descr="DSC00016.JPG"/>
          <p:cNvPicPr>
            <a:picLocks noGrp="1" noChangeAspect="1"/>
          </p:cNvPicPr>
          <p:nvPr>
            <p:ph idx="1"/>
          </p:nvPr>
        </p:nvPicPr>
        <p:blipFill>
          <a:blip r:embed="rId2" cstate="print"/>
          <a:stretch>
            <a:fillRect/>
          </a:stretch>
        </p:blipFill>
        <p:spPr>
          <a:xfrm>
            <a:off x="381000" y="1371600"/>
            <a:ext cx="2743200" cy="2057400"/>
          </a:xfrm>
        </p:spPr>
      </p:pic>
      <p:pic>
        <p:nvPicPr>
          <p:cNvPr id="9" name="Picture 8" descr="DSC00019.JPG"/>
          <p:cNvPicPr>
            <a:picLocks noChangeAspect="1"/>
          </p:cNvPicPr>
          <p:nvPr/>
        </p:nvPicPr>
        <p:blipFill>
          <a:blip r:embed="rId3" cstate="print"/>
          <a:stretch>
            <a:fillRect/>
          </a:stretch>
        </p:blipFill>
        <p:spPr>
          <a:xfrm>
            <a:off x="5867400" y="1295400"/>
            <a:ext cx="2743200" cy="2057400"/>
          </a:xfrm>
          <a:prstGeom prst="rect">
            <a:avLst/>
          </a:prstGeom>
        </p:spPr>
      </p:pic>
      <p:pic>
        <p:nvPicPr>
          <p:cNvPr id="10" name="Picture 9" descr="DSC00089.JPG"/>
          <p:cNvPicPr>
            <a:picLocks noChangeAspect="1"/>
          </p:cNvPicPr>
          <p:nvPr/>
        </p:nvPicPr>
        <p:blipFill>
          <a:blip r:embed="rId4" cstate="print"/>
          <a:stretch>
            <a:fillRect/>
          </a:stretch>
        </p:blipFill>
        <p:spPr>
          <a:xfrm>
            <a:off x="228600" y="3733800"/>
            <a:ext cx="2921000" cy="2190750"/>
          </a:xfrm>
          <a:prstGeom prst="rect">
            <a:avLst/>
          </a:prstGeom>
        </p:spPr>
      </p:pic>
      <p:pic>
        <p:nvPicPr>
          <p:cNvPr id="11" name="Picture 10" descr="DSC00166.JPG"/>
          <p:cNvPicPr>
            <a:picLocks noChangeAspect="1"/>
          </p:cNvPicPr>
          <p:nvPr/>
        </p:nvPicPr>
        <p:blipFill>
          <a:blip r:embed="rId5" cstate="print"/>
          <a:stretch>
            <a:fillRect/>
          </a:stretch>
        </p:blipFill>
        <p:spPr>
          <a:xfrm>
            <a:off x="5943600" y="3657600"/>
            <a:ext cx="2819400" cy="2114550"/>
          </a:xfrm>
          <a:prstGeom prst="rect">
            <a:avLst/>
          </a:prstGeom>
        </p:spPr>
      </p:pic>
      <p:pic>
        <p:nvPicPr>
          <p:cNvPr id="14" name="Picture 13" descr="Photog pics.jpg"/>
          <p:cNvPicPr>
            <a:picLocks noChangeAspect="1"/>
          </p:cNvPicPr>
          <p:nvPr/>
        </p:nvPicPr>
        <p:blipFill>
          <a:blip r:embed="rId6" cstate="print"/>
          <a:stretch>
            <a:fillRect/>
          </a:stretch>
        </p:blipFill>
        <p:spPr>
          <a:xfrm>
            <a:off x="3276600" y="1905000"/>
            <a:ext cx="2499402" cy="1427115"/>
          </a:xfrm>
          <a:prstGeom prst="rect">
            <a:avLst/>
          </a:prstGeom>
        </p:spPr>
      </p:pic>
      <p:pic>
        <p:nvPicPr>
          <p:cNvPr id="15" name="Picture 14" descr="vis arts pivc.jpg"/>
          <p:cNvPicPr>
            <a:picLocks noChangeAspect="1"/>
          </p:cNvPicPr>
          <p:nvPr/>
        </p:nvPicPr>
        <p:blipFill>
          <a:blip r:embed="rId7" cstate="print"/>
          <a:stretch>
            <a:fillRect/>
          </a:stretch>
        </p:blipFill>
        <p:spPr>
          <a:xfrm>
            <a:off x="3327892" y="3992791"/>
            <a:ext cx="2463308" cy="1480855"/>
          </a:xfrm>
          <a:prstGeom prst="rect">
            <a:avLst/>
          </a:prstGeom>
        </p:spPr>
      </p:pic>
      <p:pic>
        <p:nvPicPr>
          <p:cNvPr id="12" name="Picture 4" descr="MIPTA_Logo_bl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304800"/>
            <a:ext cx="1295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ta reflections icon.png"/>
          <p:cNvPicPr>
            <a:picLocks noChangeAspect="1"/>
          </p:cNvPicPr>
          <p:nvPr/>
        </p:nvPicPr>
        <p:blipFill>
          <a:blip r:embed="rId9" cstate="print"/>
          <a:stretch>
            <a:fillRect/>
          </a:stretch>
        </p:blipFill>
        <p:spPr>
          <a:xfrm>
            <a:off x="304800" y="152400"/>
            <a:ext cx="1168317" cy="9649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2776</TotalTime>
  <Words>244</Words>
  <Application>Microsoft Office PowerPoint</Application>
  <PresentationFormat>On-screen Show (4:3)</PresentationFormat>
  <Paragraphs>44</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Why Participate in Reflections?</vt:lpstr>
      <vt:lpstr>The Mission of PTA is to make every child’s Potential a reality</vt:lpstr>
      <vt:lpstr>Art Education is critical to a Child’s development and success</vt:lpstr>
      <vt:lpstr>Emotional Development.</vt:lpstr>
      <vt:lpstr>Meet Jack Williams</vt:lpstr>
      <vt:lpstr>Better Academic Outcomes</vt:lpstr>
      <vt:lpstr>Helps them Find their Purpose</vt:lpstr>
      <vt:lpstr>What can Reflections do for PTA</vt:lpstr>
      <vt:lpstr>It’s Fun!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Participate in Reflections?</dc:title>
  <dc:creator>User</dc:creator>
  <cp:lastModifiedBy>alpha</cp:lastModifiedBy>
  <cp:revision>10</cp:revision>
  <dcterms:created xsi:type="dcterms:W3CDTF">2019-07-23T14:52:51Z</dcterms:created>
  <dcterms:modified xsi:type="dcterms:W3CDTF">2019-10-22T17:32:35Z</dcterms:modified>
</cp:coreProperties>
</file>