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4813551-6F3C-4148-9679-8A1A8068D8C2}">
  <a:tblStyle styleId="{F4813551-6F3C-4148-9679-8A1A8068D8C2}"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4" d="100"/>
          <a:sy n="144" d="100"/>
        </p:scale>
        <p:origin x="65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0" name="Shape 13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6" name="Shape 13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 name="Shape 6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Shape 9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Shape 10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 name="Shape 12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mailto:fadlalm@dearbornschools.org"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hyperlink" Target="mailto:armstrr@dearbornschools.org" TargetMode="External"/><Relationship Id="rId4" Type="http://schemas.openxmlformats.org/officeDocument/2006/relationships/hyperlink" Target="mailto:bazzik@dearbornschools.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hyperlink" Target="https://www.hfcc.edu/catalog/programs/2662" TargetMode="External"/><Relationship Id="rId13" Type="http://schemas.openxmlformats.org/officeDocument/2006/relationships/hyperlink" Target="https://www.hfcc.edu/catalog/programs/2672" TargetMode="External"/><Relationship Id="rId3" Type="http://schemas.openxmlformats.org/officeDocument/2006/relationships/hyperlink" Target="https://www.hfcc.edu/catalog/programs/2629" TargetMode="External"/><Relationship Id="rId7" Type="http://schemas.openxmlformats.org/officeDocument/2006/relationships/hyperlink" Target="https://www.hfcc.edu/catalog/programs/2656" TargetMode="External"/><Relationship Id="rId12" Type="http://schemas.openxmlformats.org/officeDocument/2006/relationships/hyperlink" Target="https://www.hfcc.edu/catalog/programs/2670" TargetMode="External"/><Relationship Id="rId17" Type="http://schemas.openxmlformats.org/officeDocument/2006/relationships/hyperlink" Target="https://www.hfcc.edu/catalog/programs/2694" TargetMode="External"/><Relationship Id="rId2" Type="http://schemas.openxmlformats.org/officeDocument/2006/relationships/notesSlide" Target="../notesSlides/notesSlide8.xml"/><Relationship Id="rId16" Type="http://schemas.openxmlformats.org/officeDocument/2006/relationships/hyperlink" Target="https://www.hfcc.edu/catalog/programs/2688" TargetMode="External"/><Relationship Id="rId1" Type="http://schemas.openxmlformats.org/officeDocument/2006/relationships/slideLayout" Target="../slideLayouts/slideLayout3.xml"/><Relationship Id="rId6" Type="http://schemas.openxmlformats.org/officeDocument/2006/relationships/hyperlink" Target="https://www.hfcc.edu/catalog/programs/2654" TargetMode="External"/><Relationship Id="rId11" Type="http://schemas.openxmlformats.org/officeDocument/2006/relationships/hyperlink" Target="https://www.hfcc.edu/catalog/programs/2669" TargetMode="External"/><Relationship Id="rId5" Type="http://schemas.openxmlformats.org/officeDocument/2006/relationships/hyperlink" Target="https://www.hfcc.edu/catalog/programs/2653" TargetMode="External"/><Relationship Id="rId15" Type="http://schemas.openxmlformats.org/officeDocument/2006/relationships/hyperlink" Target="https://www.hfcc.edu/catalog/programs/2686" TargetMode="External"/><Relationship Id="rId10" Type="http://schemas.openxmlformats.org/officeDocument/2006/relationships/hyperlink" Target="https://www.hfcc.edu/catalog/programs/2667" TargetMode="External"/><Relationship Id="rId4" Type="http://schemas.openxmlformats.org/officeDocument/2006/relationships/hyperlink" Target="https://www.hfcc.edu/catalog/programs/2651" TargetMode="External"/><Relationship Id="rId9" Type="http://schemas.openxmlformats.org/officeDocument/2006/relationships/hyperlink" Target="https://www.hfcc.edu/catalog/programs/2663" TargetMode="External"/><Relationship Id="rId14" Type="http://schemas.openxmlformats.org/officeDocument/2006/relationships/hyperlink" Target="https://www.hfcc.edu/catalog/programs/3557"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311700" y="313625"/>
            <a:ext cx="8520600" cy="1707300"/>
          </a:xfrm>
          <a:prstGeom prst="rect">
            <a:avLst/>
          </a:prstGeom>
          <a:ln>
            <a:noFill/>
          </a:ln>
        </p:spPr>
        <p:txBody>
          <a:bodyPr lIns="91425" tIns="91425" rIns="91425" bIns="91425" anchor="b" anchorCtr="0">
            <a:noAutofit/>
          </a:bodyPr>
          <a:lstStyle/>
          <a:p>
            <a:pPr lvl="0">
              <a:spcBef>
                <a:spcPts val="0"/>
              </a:spcBef>
              <a:buNone/>
            </a:pPr>
            <a:r>
              <a:rPr lang="en" sz="3800"/>
              <a:t>Henry Ford Early College Programs</a:t>
            </a:r>
          </a:p>
          <a:p>
            <a:pPr lvl="0">
              <a:spcBef>
                <a:spcPts val="0"/>
              </a:spcBef>
              <a:buNone/>
            </a:pPr>
            <a:r>
              <a:rPr lang="en" sz="3000"/>
              <a:t>Dearborn Public Schools</a:t>
            </a:r>
          </a:p>
          <a:p>
            <a:pPr lvl="0">
              <a:spcBef>
                <a:spcPts val="0"/>
              </a:spcBef>
              <a:buNone/>
            </a:pPr>
            <a:r>
              <a:rPr lang="en" sz="2400" i="1">
                <a:latin typeface="Times New Roman"/>
                <a:ea typeface="Times New Roman"/>
                <a:cs typeface="Times New Roman"/>
                <a:sym typeface="Times New Roman"/>
              </a:rPr>
              <a:t>Three Unique Programs, </a:t>
            </a:r>
          </a:p>
          <a:p>
            <a:pPr lvl="0">
              <a:spcBef>
                <a:spcPts val="0"/>
              </a:spcBef>
              <a:buNone/>
            </a:pPr>
            <a:r>
              <a:rPr lang="en" sz="2400" i="1">
                <a:latin typeface="Times New Roman"/>
                <a:ea typeface="Times New Roman"/>
                <a:cs typeface="Times New Roman"/>
                <a:sym typeface="Times New Roman"/>
              </a:rPr>
              <a:t>Offering Opportunity and Endless Possibilities</a:t>
            </a:r>
          </a:p>
        </p:txBody>
      </p:sp>
      <p:sp>
        <p:nvSpPr>
          <p:cNvPr id="55" name="Shape 55"/>
          <p:cNvSpPr txBox="1">
            <a:spLocks noGrp="1"/>
          </p:cNvSpPr>
          <p:nvPr>
            <p:ph type="subTitle" idx="1"/>
          </p:nvPr>
        </p:nvSpPr>
        <p:spPr>
          <a:xfrm>
            <a:off x="311700" y="3122650"/>
            <a:ext cx="8520600" cy="792600"/>
          </a:xfrm>
          <a:prstGeom prst="rect">
            <a:avLst/>
          </a:prstGeom>
        </p:spPr>
        <p:txBody>
          <a:bodyPr lIns="91425" tIns="91425" rIns="91425" bIns="91425" anchor="t" anchorCtr="0">
            <a:noAutofit/>
          </a:bodyPr>
          <a:lstStyle/>
          <a:p>
            <a:pPr lvl="0">
              <a:spcBef>
                <a:spcPts val="0"/>
              </a:spcBef>
              <a:buNone/>
            </a:pPr>
            <a:r>
              <a:rPr lang="en"/>
              <a:t>Henry Ford Early College-Health</a:t>
            </a:r>
          </a:p>
          <a:p>
            <a:pPr lvl="0">
              <a:spcBef>
                <a:spcPts val="0"/>
              </a:spcBef>
              <a:buNone/>
            </a:pPr>
            <a:r>
              <a:rPr lang="en"/>
              <a:t>Henry Ford Collegiate Academy</a:t>
            </a:r>
          </a:p>
          <a:p>
            <a:pPr lvl="0">
              <a:spcBef>
                <a:spcPts val="0"/>
              </a:spcBef>
              <a:buNone/>
            </a:pPr>
            <a:r>
              <a:rPr lang="en"/>
              <a:t>Henry Ford Early College-Advanced Manufacturing </a:t>
            </a:r>
          </a:p>
          <a:p>
            <a:pPr lvl="0">
              <a:spcBef>
                <a:spcPts val="0"/>
              </a:spcBef>
              <a:buNone/>
            </a:pPr>
            <a:r>
              <a:rPr lang="en" sz="1800"/>
              <a:t>(Powered by Ford)</a:t>
            </a:r>
          </a:p>
        </p:txBody>
      </p:sp>
      <p:pic>
        <p:nvPicPr>
          <p:cNvPr id="56" name="Shape 56"/>
          <p:cNvPicPr preferRelativeResize="0"/>
          <p:nvPr/>
        </p:nvPicPr>
        <p:blipFill rotWithShape="1">
          <a:blip r:embed="rId3">
            <a:alphaModFix/>
          </a:blip>
          <a:srcRect t="22879" b="25285"/>
          <a:stretch/>
        </p:blipFill>
        <p:spPr>
          <a:xfrm>
            <a:off x="725724" y="2175450"/>
            <a:ext cx="2086575" cy="792600"/>
          </a:xfrm>
          <a:prstGeom prst="rect">
            <a:avLst/>
          </a:prstGeom>
          <a:noFill/>
          <a:ln>
            <a:noFill/>
          </a:ln>
        </p:spPr>
      </p:pic>
      <p:pic>
        <p:nvPicPr>
          <p:cNvPr id="57" name="Shape 57"/>
          <p:cNvPicPr preferRelativeResize="0"/>
          <p:nvPr/>
        </p:nvPicPr>
        <p:blipFill>
          <a:blip r:embed="rId4">
            <a:alphaModFix/>
          </a:blip>
          <a:stretch>
            <a:fillRect/>
          </a:stretch>
        </p:blipFill>
        <p:spPr>
          <a:xfrm>
            <a:off x="6899799" y="2076149"/>
            <a:ext cx="991199" cy="991199"/>
          </a:xfrm>
          <a:prstGeom prst="rect">
            <a:avLst/>
          </a:prstGeom>
          <a:noFill/>
          <a:ln>
            <a:noFill/>
          </a:ln>
        </p:spPr>
      </p:pic>
      <p:pic>
        <p:nvPicPr>
          <p:cNvPr id="58" name="Shape 58" descr="Collegiate Academy.png"/>
          <p:cNvPicPr preferRelativeResize="0"/>
          <p:nvPr/>
        </p:nvPicPr>
        <p:blipFill rotWithShape="1">
          <a:blip r:embed="rId5">
            <a:alphaModFix/>
          </a:blip>
          <a:srcRect l="4926" t="10032" r="71218" b="45926"/>
          <a:stretch/>
        </p:blipFill>
        <p:spPr>
          <a:xfrm>
            <a:off x="4076400" y="2076150"/>
            <a:ext cx="991200" cy="991200"/>
          </a:xfrm>
          <a:prstGeom prst="rect">
            <a:avLst/>
          </a:prstGeom>
          <a:noFill/>
          <a:ln>
            <a:noFill/>
          </a:ln>
        </p:spPr>
      </p:pic>
      <p:cxnSp>
        <p:nvCxnSpPr>
          <p:cNvPr id="59" name="Shape 59"/>
          <p:cNvCxnSpPr/>
          <p:nvPr/>
        </p:nvCxnSpPr>
        <p:spPr>
          <a:xfrm>
            <a:off x="311700" y="1242025"/>
            <a:ext cx="8520600" cy="0"/>
          </a:xfrm>
          <a:prstGeom prst="straightConnector1">
            <a:avLst/>
          </a:prstGeom>
          <a:noFill/>
          <a:ln w="9525" cap="flat" cmpd="sng">
            <a:solidFill>
              <a:schemeClr val="dk2"/>
            </a:solidFill>
            <a:prstDash val="solid"/>
            <a:round/>
            <a:headEnd type="none" w="lg" len="lg"/>
            <a:tailEnd type="none" w="lg" len="lg"/>
          </a:ln>
        </p:spPr>
      </p:cxn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248975" y="118850"/>
            <a:ext cx="8520600" cy="572700"/>
          </a:xfrm>
          <a:prstGeom prst="rect">
            <a:avLst/>
          </a:prstGeom>
        </p:spPr>
        <p:txBody>
          <a:bodyPr lIns="91425" tIns="91425" rIns="91425" bIns="91425" anchor="t" anchorCtr="0">
            <a:noAutofit/>
          </a:bodyPr>
          <a:lstStyle/>
          <a:p>
            <a:pPr lvl="0">
              <a:spcBef>
                <a:spcPts val="0"/>
              </a:spcBef>
              <a:buNone/>
            </a:pPr>
            <a:r>
              <a:rPr lang="en"/>
              <a:t>Application Process</a:t>
            </a:r>
          </a:p>
        </p:txBody>
      </p:sp>
      <p:sp>
        <p:nvSpPr>
          <p:cNvPr id="133" name="Shape 133"/>
          <p:cNvSpPr txBox="1">
            <a:spLocks noGrp="1"/>
          </p:cNvSpPr>
          <p:nvPr>
            <p:ph type="body" idx="1"/>
          </p:nvPr>
        </p:nvSpPr>
        <p:spPr>
          <a:xfrm>
            <a:off x="0" y="614700"/>
            <a:ext cx="9358800" cy="4528800"/>
          </a:xfrm>
          <a:prstGeom prst="rect">
            <a:avLst/>
          </a:prstGeom>
        </p:spPr>
        <p:txBody>
          <a:bodyPr lIns="91425" tIns="91425" rIns="91425" bIns="91425" anchor="t" anchorCtr="0">
            <a:noAutofit/>
          </a:bodyPr>
          <a:lstStyle/>
          <a:p>
            <a:pPr lvl="0">
              <a:lnSpc>
                <a:spcPct val="100000"/>
              </a:lnSpc>
              <a:spcBef>
                <a:spcPts val="0"/>
              </a:spcBef>
              <a:buNone/>
            </a:pPr>
            <a:r>
              <a:rPr lang="en" sz="2400" dirty="0"/>
              <a:t>Health and Manufacturing Schools:</a:t>
            </a:r>
          </a:p>
          <a:p>
            <a:pPr lvl="0">
              <a:lnSpc>
                <a:spcPct val="100000"/>
              </a:lnSpc>
              <a:spcBef>
                <a:spcPts val="0"/>
              </a:spcBef>
              <a:buNone/>
            </a:pPr>
            <a:r>
              <a:rPr lang="en" sz="2000" dirty="0"/>
              <a:t>In 8th Grade Year, apply between January and March</a:t>
            </a:r>
          </a:p>
          <a:p>
            <a:pPr lvl="0">
              <a:spcBef>
                <a:spcPts val="0"/>
              </a:spcBef>
              <a:buNone/>
            </a:pPr>
            <a:r>
              <a:rPr lang="en" b="1" dirty="0">
                <a:solidFill>
                  <a:srgbClr val="1C4587"/>
                </a:solidFill>
              </a:rPr>
              <a:t>Health:</a:t>
            </a:r>
            <a:r>
              <a:rPr lang="en" dirty="0"/>
              <a:t> </a:t>
            </a:r>
            <a:r>
              <a:rPr lang="en" dirty="0">
                <a:solidFill>
                  <a:srgbClr val="0000FF"/>
                </a:solidFill>
              </a:rPr>
              <a:t>http://earlycollege.dearbornschools.org/appy-to-hfec/</a:t>
            </a:r>
          </a:p>
          <a:p>
            <a:pPr lvl="0">
              <a:spcBef>
                <a:spcPts val="0"/>
              </a:spcBef>
              <a:buNone/>
            </a:pPr>
            <a:r>
              <a:rPr lang="en" b="1" dirty="0">
                <a:solidFill>
                  <a:srgbClr val="38761D"/>
                </a:solidFill>
              </a:rPr>
              <a:t>Advanced Manufacturing: </a:t>
            </a:r>
            <a:r>
              <a:rPr lang="en" dirty="0">
                <a:solidFill>
                  <a:srgbClr val="0000FF"/>
                </a:solidFill>
              </a:rPr>
              <a:t>http://earlycollege.dearbornschools.org/advanced-manufacturing/</a:t>
            </a:r>
          </a:p>
          <a:p>
            <a:pPr lvl="0">
              <a:spcBef>
                <a:spcPts val="0"/>
              </a:spcBef>
              <a:buNone/>
            </a:pPr>
            <a:r>
              <a:rPr lang="en" sz="2400" dirty="0"/>
              <a:t>Collegiate Academy:</a:t>
            </a:r>
          </a:p>
          <a:p>
            <a:pPr lvl="0">
              <a:spcBef>
                <a:spcPts val="0"/>
              </a:spcBef>
              <a:buNone/>
            </a:pPr>
            <a:r>
              <a:rPr lang="en" dirty="0"/>
              <a:t>In 10th Grade Year, after receiving </a:t>
            </a:r>
            <a:r>
              <a:rPr lang="en" b="1" dirty="0">
                <a:solidFill>
                  <a:schemeClr val="tx1"/>
                </a:solidFill>
              </a:rPr>
              <a:t>PSAT </a:t>
            </a:r>
            <a:r>
              <a:rPr lang="en" b="1" dirty="0" smtClean="0">
                <a:solidFill>
                  <a:schemeClr val="tx1"/>
                </a:solidFill>
              </a:rPr>
              <a:t>Results (</a:t>
            </a:r>
            <a:r>
              <a:rPr lang="en" b="1" smtClean="0">
                <a:solidFill>
                  <a:schemeClr val="tx1"/>
                </a:solidFill>
              </a:rPr>
              <a:t>PSAT8/9:EBRW </a:t>
            </a:r>
            <a:r>
              <a:rPr lang="en" b="1" smtClean="0">
                <a:solidFill>
                  <a:schemeClr val="tx1"/>
                </a:solidFill>
              </a:rPr>
              <a:t>430, </a:t>
            </a:r>
            <a:r>
              <a:rPr lang="en" b="1" smtClean="0">
                <a:solidFill>
                  <a:schemeClr val="tx1"/>
                </a:solidFill>
              </a:rPr>
              <a:t>MATH </a:t>
            </a:r>
            <a:r>
              <a:rPr lang="en" b="1" smtClean="0">
                <a:solidFill>
                  <a:schemeClr val="tx1"/>
                </a:solidFill>
              </a:rPr>
              <a:t>480</a:t>
            </a:r>
            <a:r>
              <a:rPr lang="en" b="1" dirty="0" smtClean="0">
                <a:solidFill>
                  <a:schemeClr val="tx1"/>
                </a:solidFill>
              </a:rPr>
              <a:t>)</a:t>
            </a:r>
            <a:endParaRPr lang="en" b="1" dirty="0">
              <a:solidFill>
                <a:schemeClr val="tx1"/>
              </a:solidFill>
            </a:endParaRPr>
          </a:p>
          <a:p>
            <a:pPr lvl="0">
              <a:lnSpc>
                <a:spcPct val="100000"/>
              </a:lnSpc>
              <a:spcBef>
                <a:spcPts val="0"/>
              </a:spcBef>
              <a:spcAft>
                <a:spcPts val="0"/>
              </a:spcAft>
              <a:buNone/>
            </a:pPr>
            <a:r>
              <a:rPr lang="en" b="1" dirty="0">
                <a:solidFill>
                  <a:srgbClr val="0000FF"/>
                </a:solidFill>
              </a:rPr>
              <a:t>Talk to your home high school counselor to apply</a:t>
            </a:r>
          </a:p>
          <a:p>
            <a:pPr lvl="0">
              <a:spcBef>
                <a:spcPts val="0"/>
              </a:spcBef>
              <a:buNone/>
            </a:pPr>
            <a:endParaRP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Any Questions?</a:t>
            </a:r>
          </a:p>
        </p:txBody>
      </p:sp>
      <p:sp>
        <p:nvSpPr>
          <p:cNvPr id="139" name="Shape 139"/>
          <p:cNvSpPr txBox="1">
            <a:spLocks noGrp="1"/>
          </p:cNvSpPr>
          <p:nvPr>
            <p:ph type="body" idx="1"/>
          </p:nvPr>
        </p:nvSpPr>
        <p:spPr>
          <a:xfrm>
            <a:off x="87825" y="940875"/>
            <a:ext cx="9056100" cy="4202400"/>
          </a:xfrm>
          <a:prstGeom prst="rect">
            <a:avLst/>
          </a:prstGeom>
        </p:spPr>
        <p:txBody>
          <a:bodyPr lIns="91425" tIns="91425" rIns="91425" bIns="91425" anchor="t" anchorCtr="0">
            <a:noAutofit/>
          </a:bodyPr>
          <a:lstStyle/>
          <a:p>
            <a:pPr lvl="0">
              <a:lnSpc>
                <a:spcPct val="100000"/>
              </a:lnSpc>
              <a:spcBef>
                <a:spcPts val="0"/>
              </a:spcBef>
              <a:spcAft>
                <a:spcPts val="0"/>
              </a:spcAft>
              <a:buNone/>
            </a:pPr>
            <a:r>
              <a:rPr lang="en" sz="2400"/>
              <a:t>CONTACT INFORMATION:</a:t>
            </a:r>
          </a:p>
          <a:p>
            <a:pPr lvl="0" rtl="0">
              <a:lnSpc>
                <a:spcPct val="100000"/>
              </a:lnSpc>
              <a:spcBef>
                <a:spcPts val="0"/>
              </a:spcBef>
              <a:spcAft>
                <a:spcPts val="0"/>
              </a:spcAft>
              <a:buNone/>
            </a:pPr>
            <a:endParaRPr sz="2400"/>
          </a:p>
          <a:p>
            <a:pPr lvl="0">
              <a:lnSpc>
                <a:spcPct val="100000"/>
              </a:lnSpc>
              <a:spcBef>
                <a:spcPts val="0"/>
              </a:spcBef>
              <a:spcAft>
                <a:spcPts val="0"/>
              </a:spcAft>
              <a:buNone/>
            </a:pPr>
            <a:r>
              <a:rPr lang="en" sz="2400"/>
              <a:t>Henry Ford Early College:</a:t>
            </a:r>
          </a:p>
          <a:p>
            <a:pPr lvl="0">
              <a:lnSpc>
                <a:spcPct val="100000"/>
              </a:lnSpc>
              <a:spcBef>
                <a:spcPts val="0"/>
              </a:spcBef>
              <a:spcAft>
                <a:spcPts val="0"/>
              </a:spcAft>
              <a:buNone/>
            </a:pPr>
            <a:r>
              <a:rPr lang="en" sz="2400"/>
              <a:t>5101 Evergreen, Dearborn, MI 48128</a:t>
            </a:r>
          </a:p>
          <a:p>
            <a:pPr lvl="0" rtl="0">
              <a:lnSpc>
                <a:spcPct val="100000"/>
              </a:lnSpc>
              <a:spcBef>
                <a:spcPts val="0"/>
              </a:spcBef>
              <a:spcAft>
                <a:spcPts val="0"/>
              </a:spcAft>
              <a:buNone/>
            </a:pPr>
            <a:r>
              <a:rPr lang="en" sz="2400"/>
              <a:t>313.317.1588</a:t>
            </a:r>
          </a:p>
          <a:p>
            <a:pPr lvl="0" rtl="0">
              <a:lnSpc>
                <a:spcPct val="100000"/>
              </a:lnSpc>
              <a:spcBef>
                <a:spcPts val="0"/>
              </a:spcBef>
              <a:spcAft>
                <a:spcPts val="0"/>
              </a:spcAft>
              <a:buNone/>
            </a:pPr>
            <a:endParaRPr sz="2400"/>
          </a:p>
          <a:p>
            <a:pPr lvl="0" rtl="0">
              <a:lnSpc>
                <a:spcPct val="100000"/>
              </a:lnSpc>
              <a:spcBef>
                <a:spcPts val="0"/>
              </a:spcBef>
              <a:spcAft>
                <a:spcPts val="0"/>
              </a:spcAft>
              <a:buNone/>
            </a:pPr>
            <a:r>
              <a:rPr lang="en" sz="1900"/>
              <a:t>Majed Fadlallah, Principal: </a:t>
            </a:r>
            <a:r>
              <a:rPr lang="en" sz="1900" u="sng">
                <a:solidFill>
                  <a:schemeClr val="accent5"/>
                </a:solidFill>
                <a:hlinkClick r:id="rId3"/>
              </a:rPr>
              <a:t>fadlalm@dearbornschools.org</a:t>
            </a:r>
          </a:p>
          <a:p>
            <a:pPr lvl="0">
              <a:spcBef>
                <a:spcPts val="0"/>
              </a:spcBef>
              <a:spcAft>
                <a:spcPts val="0"/>
              </a:spcAft>
              <a:buNone/>
            </a:pPr>
            <a:r>
              <a:rPr lang="en" sz="1900"/>
              <a:t>Karry Bazzi, Health/Man.Counselor:</a:t>
            </a:r>
            <a:r>
              <a:rPr lang="en" sz="1900" u="sng">
                <a:solidFill>
                  <a:schemeClr val="accent5"/>
                </a:solidFill>
                <a:hlinkClick r:id="rId4"/>
              </a:rPr>
              <a:t>bazzik1@dearbornschools.org</a:t>
            </a:r>
          </a:p>
          <a:p>
            <a:pPr lvl="0" rtl="0">
              <a:spcBef>
                <a:spcPts val="0"/>
              </a:spcBef>
              <a:spcAft>
                <a:spcPts val="0"/>
              </a:spcAft>
              <a:buNone/>
            </a:pPr>
            <a:r>
              <a:rPr lang="en" sz="1900"/>
              <a:t>Robin Armstrong, Collegiate Academy Counselor: </a:t>
            </a:r>
            <a:r>
              <a:rPr lang="en" sz="1900" u="sng">
                <a:solidFill>
                  <a:schemeClr val="hlink"/>
                </a:solidFill>
                <a:hlinkClick r:id="rId5"/>
              </a:rPr>
              <a:t>armstrr@dearbornschools.org</a:t>
            </a:r>
          </a:p>
          <a:p>
            <a:pPr lvl="0">
              <a:spcBef>
                <a:spcPts val="0"/>
              </a:spcBef>
              <a:buClr>
                <a:schemeClr val="dk1"/>
              </a:buClr>
              <a:buSzPct val="45833"/>
              <a:buFont typeface="Arial"/>
              <a:buNone/>
            </a:pPr>
            <a:endParaRPr sz="2400"/>
          </a:p>
          <a:p>
            <a:pPr lvl="0">
              <a:spcBef>
                <a:spcPts val="0"/>
              </a:spcBef>
              <a:buNone/>
            </a:pPr>
            <a:endParaRPr sz="2400"/>
          </a:p>
          <a:p>
            <a:pPr lvl="0">
              <a:spcBef>
                <a:spcPts val="0"/>
              </a:spcBef>
              <a:buNone/>
            </a:pPr>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Shape 64"/>
          <p:cNvSpPr txBox="1">
            <a:spLocks noGrp="1"/>
          </p:cNvSpPr>
          <p:nvPr>
            <p:ph type="subTitle" idx="1"/>
          </p:nvPr>
        </p:nvSpPr>
        <p:spPr>
          <a:xfrm>
            <a:off x="0" y="0"/>
            <a:ext cx="9144000" cy="5143500"/>
          </a:xfrm>
          <a:prstGeom prst="rect">
            <a:avLst/>
          </a:prstGeom>
        </p:spPr>
        <p:txBody>
          <a:bodyPr lIns="91425" tIns="91425" rIns="91425" bIns="91425" anchor="t" anchorCtr="0">
            <a:noAutofit/>
          </a:bodyPr>
          <a:lstStyle/>
          <a:p>
            <a:pPr lvl="0" algn="l">
              <a:spcBef>
                <a:spcPts val="0"/>
              </a:spcBef>
              <a:buNone/>
            </a:pPr>
            <a:r>
              <a:rPr lang="en"/>
              <a:t>                         Henry Ford Early College: Health Careers</a:t>
            </a:r>
          </a:p>
        </p:txBody>
      </p:sp>
      <p:pic>
        <p:nvPicPr>
          <p:cNvPr id="65" name="Shape 65"/>
          <p:cNvPicPr preferRelativeResize="0"/>
          <p:nvPr/>
        </p:nvPicPr>
        <p:blipFill rotWithShape="1">
          <a:blip r:embed="rId3">
            <a:alphaModFix/>
          </a:blip>
          <a:srcRect t="22879" b="25285"/>
          <a:stretch/>
        </p:blipFill>
        <p:spPr>
          <a:xfrm>
            <a:off x="85900" y="138100"/>
            <a:ext cx="2086575" cy="792600"/>
          </a:xfrm>
          <a:prstGeom prst="rect">
            <a:avLst/>
          </a:prstGeom>
          <a:noFill/>
          <a:ln>
            <a:noFill/>
          </a:ln>
        </p:spPr>
      </p:pic>
      <p:cxnSp>
        <p:nvCxnSpPr>
          <p:cNvPr id="66" name="Shape 66"/>
          <p:cNvCxnSpPr/>
          <p:nvPr/>
        </p:nvCxnSpPr>
        <p:spPr>
          <a:xfrm rot="10800000" flipH="1">
            <a:off x="2446300" y="639750"/>
            <a:ext cx="6473400" cy="12600"/>
          </a:xfrm>
          <a:prstGeom prst="straightConnector1">
            <a:avLst/>
          </a:prstGeom>
          <a:noFill/>
          <a:ln w="9525" cap="flat" cmpd="sng">
            <a:solidFill>
              <a:schemeClr val="dk2"/>
            </a:solidFill>
            <a:prstDash val="solid"/>
            <a:round/>
            <a:headEnd type="none" w="lg" len="lg"/>
            <a:tailEnd type="none" w="lg" len="lg"/>
          </a:ln>
        </p:spPr>
      </p:cxnSp>
      <p:sp>
        <p:nvSpPr>
          <p:cNvPr id="67" name="Shape 67"/>
          <p:cNvSpPr txBox="1"/>
          <p:nvPr/>
        </p:nvSpPr>
        <p:spPr>
          <a:xfrm>
            <a:off x="188175" y="802900"/>
            <a:ext cx="8844300" cy="3964200"/>
          </a:xfrm>
          <a:prstGeom prst="rect">
            <a:avLst/>
          </a:prstGeom>
          <a:noFill/>
          <a:ln>
            <a:noFill/>
          </a:ln>
        </p:spPr>
        <p:txBody>
          <a:bodyPr lIns="91425" tIns="91425" rIns="91425" bIns="91425" anchor="t" anchorCtr="0">
            <a:noAutofit/>
          </a:bodyPr>
          <a:lstStyle/>
          <a:p>
            <a:pPr marL="457200" lvl="0" indent="-355600" rtl="0">
              <a:spcBef>
                <a:spcPts val="0"/>
              </a:spcBef>
              <a:buSzPct val="100000"/>
              <a:buChar char="●"/>
            </a:pPr>
            <a:r>
              <a:rPr lang="en" sz="2000"/>
              <a:t>Dearborn Public Schools first Early College Program, established in 2007</a:t>
            </a:r>
          </a:p>
          <a:p>
            <a:pPr marL="457200" lvl="0" indent="-355600" rtl="0">
              <a:spcBef>
                <a:spcPts val="0"/>
              </a:spcBef>
              <a:buSzPct val="100000"/>
              <a:buChar char="●"/>
            </a:pPr>
            <a:r>
              <a:rPr lang="en" sz="2000"/>
              <a:t>Partnership between the Dearborn Schools, Henry Ford College, and Henry Ford Health System</a:t>
            </a:r>
          </a:p>
          <a:p>
            <a:pPr marL="457200" lvl="0" indent="-355600" rtl="0">
              <a:spcBef>
                <a:spcPts val="0"/>
              </a:spcBef>
              <a:buClr>
                <a:schemeClr val="dk1"/>
              </a:buClr>
              <a:buSzPct val="100000"/>
              <a:buChar char="●"/>
            </a:pPr>
            <a:r>
              <a:rPr lang="en" sz="2000">
                <a:solidFill>
                  <a:schemeClr val="dk1"/>
                </a:solidFill>
                <a:latin typeface="arial"/>
                <a:ea typeface="arial"/>
                <a:cs typeface="arial"/>
                <a:sym typeface="arial"/>
              </a:rPr>
              <a:t>Ranked in the 99th percentile for three years in a row.</a:t>
            </a:r>
          </a:p>
          <a:p>
            <a:pPr marL="457200" lvl="0" indent="-355600" rtl="0">
              <a:spcBef>
                <a:spcPts val="0"/>
              </a:spcBef>
              <a:buClr>
                <a:schemeClr val="dk1"/>
              </a:buClr>
              <a:buSzPct val="100000"/>
              <a:buChar char="●"/>
            </a:pPr>
            <a:r>
              <a:rPr lang="en" sz="2000">
                <a:solidFill>
                  <a:schemeClr val="dk1"/>
                </a:solidFill>
                <a:latin typeface="arial"/>
                <a:ea typeface="arial"/>
                <a:cs typeface="arial"/>
                <a:sym typeface="arial"/>
              </a:rPr>
              <a:t>HFEC is a reward school, a beating the odds school. and a high performing school.</a:t>
            </a:r>
          </a:p>
          <a:p>
            <a:pPr marL="457200" lvl="0" indent="-355600" rtl="0">
              <a:spcBef>
                <a:spcPts val="0"/>
              </a:spcBef>
              <a:buClr>
                <a:schemeClr val="dk1"/>
              </a:buClr>
              <a:buSzPct val="100000"/>
              <a:buChar char="●"/>
            </a:pPr>
            <a:r>
              <a:rPr lang="en" sz="2000">
                <a:solidFill>
                  <a:schemeClr val="dk1"/>
                </a:solidFill>
                <a:latin typeface="arial"/>
                <a:ea typeface="arial"/>
                <a:cs typeface="arial"/>
                <a:sym typeface="arial"/>
              </a:rPr>
              <a:t>Ranked best in the state by Bridge magazine.</a:t>
            </a:r>
          </a:p>
          <a:p>
            <a:pPr marL="457200" lvl="0" indent="-355600" rtl="0">
              <a:spcBef>
                <a:spcPts val="0"/>
              </a:spcBef>
              <a:buClr>
                <a:schemeClr val="dk1"/>
              </a:buClr>
              <a:buSzPct val="100000"/>
              <a:buChar char="●"/>
            </a:pPr>
            <a:r>
              <a:rPr lang="en" sz="2000">
                <a:solidFill>
                  <a:schemeClr val="dk1"/>
                </a:solidFill>
                <a:latin typeface="arial"/>
                <a:ea typeface="arial"/>
                <a:cs typeface="arial"/>
                <a:sym typeface="arial"/>
              </a:rPr>
              <a:t>Ranked in Newsweek's top high schools in America.</a:t>
            </a:r>
          </a:p>
          <a:p>
            <a:pPr marL="457200" lvl="0" indent="-355600" rtl="0">
              <a:spcBef>
                <a:spcPts val="0"/>
              </a:spcBef>
              <a:buClr>
                <a:schemeClr val="dk1"/>
              </a:buClr>
              <a:buSzPct val="100000"/>
              <a:buChar char="●"/>
            </a:pPr>
            <a:r>
              <a:rPr lang="en" sz="2000">
                <a:solidFill>
                  <a:schemeClr val="dk1"/>
                </a:solidFill>
                <a:latin typeface="arial"/>
                <a:ea typeface="arial"/>
                <a:cs typeface="arial"/>
                <a:sym typeface="arial"/>
              </a:rPr>
              <a:t>A Gold Star rating by Newsweek for the high achievement of its students in poverty.</a:t>
            </a:r>
          </a:p>
          <a:p>
            <a:pPr marL="457200" lvl="0" indent="-355600" rtl="0">
              <a:spcBef>
                <a:spcPts val="0"/>
              </a:spcBef>
              <a:buClr>
                <a:schemeClr val="dk1"/>
              </a:buClr>
              <a:buSzPct val="100000"/>
              <a:buChar char="●"/>
            </a:pPr>
            <a:r>
              <a:rPr lang="en" sz="2000">
                <a:solidFill>
                  <a:schemeClr val="dk1"/>
                </a:solidFill>
                <a:latin typeface="arial"/>
                <a:ea typeface="arial"/>
                <a:cs typeface="arial"/>
                <a:sym typeface="arial"/>
              </a:rPr>
              <a:t>Nominated as a National Distinguished Title 1 school by the MDE.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subTitle" idx="1"/>
          </p:nvPr>
        </p:nvSpPr>
        <p:spPr>
          <a:xfrm>
            <a:off x="0" y="0"/>
            <a:ext cx="9144000" cy="2571600"/>
          </a:xfrm>
          <a:prstGeom prst="rect">
            <a:avLst/>
          </a:prstGeom>
        </p:spPr>
        <p:txBody>
          <a:bodyPr lIns="91425" tIns="91425" rIns="91425" bIns="91425" anchor="t" anchorCtr="0">
            <a:noAutofit/>
          </a:bodyPr>
          <a:lstStyle/>
          <a:p>
            <a:pPr lvl="0" algn="l" rtl="0">
              <a:spcBef>
                <a:spcPts val="0"/>
              </a:spcBef>
              <a:buNone/>
            </a:pPr>
            <a:r>
              <a:rPr lang="en"/>
              <a:t>                         Henry Ford Collegiate Academy</a:t>
            </a:r>
          </a:p>
        </p:txBody>
      </p:sp>
      <p:cxnSp>
        <p:nvCxnSpPr>
          <p:cNvPr id="73" name="Shape 73"/>
          <p:cNvCxnSpPr/>
          <p:nvPr/>
        </p:nvCxnSpPr>
        <p:spPr>
          <a:xfrm>
            <a:off x="1668500" y="627250"/>
            <a:ext cx="7050300" cy="0"/>
          </a:xfrm>
          <a:prstGeom prst="straightConnector1">
            <a:avLst/>
          </a:prstGeom>
          <a:noFill/>
          <a:ln w="9525" cap="flat" cmpd="sng">
            <a:solidFill>
              <a:schemeClr val="dk2"/>
            </a:solidFill>
            <a:prstDash val="solid"/>
            <a:round/>
            <a:headEnd type="none" w="lg" len="lg"/>
            <a:tailEnd type="none" w="lg" len="lg"/>
          </a:ln>
        </p:spPr>
      </p:cxnSp>
      <p:sp>
        <p:nvSpPr>
          <p:cNvPr id="74" name="Shape 74"/>
          <p:cNvSpPr txBox="1"/>
          <p:nvPr/>
        </p:nvSpPr>
        <p:spPr>
          <a:xfrm>
            <a:off x="188175" y="841200"/>
            <a:ext cx="8844300" cy="1730400"/>
          </a:xfrm>
          <a:prstGeom prst="rect">
            <a:avLst/>
          </a:prstGeom>
          <a:noFill/>
          <a:ln>
            <a:noFill/>
          </a:ln>
        </p:spPr>
        <p:txBody>
          <a:bodyPr lIns="91425" tIns="91425" rIns="91425" bIns="91425" anchor="t" anchorCtr="0">
            <a:noAutofit/>
          </a:bodyPr>
          <a:lstStyle/>
          <a:p>
            <a:pPr marL="457200" lvl="0" indent="-355600" rtl="0">
              <a:spcBef>
                <a:spcPts val="0"/>
              </a:spcBef>
              <a:buSzPct val="100000"/>
              <a:buChar char="●"/>
            </a:pPr>
            <a:r>
              <a:rPr lang="en" sz="2000"/>
              <a:t>Established in 2013</a:t>
            </a:r>
          </a:p>
          <a:p>
            <a:pPr marL="457200" lvl="0" indent="-355600" rtl="0">
              <a:spcBef>
                <a:spcPts val="0"/>
              </a:spcBef>
              <a:buSzPct val="100000"/>
              <a:buChar char="●"/>
            </a:pPr>
            <a:r>
              <a:rPr lang="en" sz="2000">
                <a:solidFill>
                  <a:schemeClr val="dk1"/>
                </a:solidFill>
              </a:rPr>
              <a:t>Partnership between Dearborn Schools and Henry Ford College</a:t>
            </a:r>
          </a:p>
          <a:p>
            <a:pPr marL="457200" lvl="0" indent="-355600" rtl="0">
              <a:spcBef>
                <a:spcPts val="0"/>
              </a:spcBef>
              <a:buClr>
                <a:schemeClr val="dk1"/>
              </a:buClr>
              <a:buSzPct val="100000"/>
              <a:buChar char="●"/>
            </a:pPr>
            <a:r>
              <a:rPr lang="en" sz="2000"/>
              <a:t>First Graduating Class 2016, combined average GPA 3.86</a:t>
            </a:r>
          </a:p>
          <a:p>
            <a:pPr marL="457200" lvl="0" indent="-355600" rtl="0">
              <a:spcBef>
                <a:spcPts val="0"/>
              </a:spcBef>
              <a:buSzPct val="100000"/>
              <a:buChar char="●"/>
            </a:pPr>
            <a:r>
              <a:rPr lang="en" sz="2000"/>
              <a:t>Traditional Home-High School Elements combined with the opportunities and advantages of the Early College Model</a:t>
            </a:r>
          </a:p>
        </p:txBody>
      </p:sp>
      <p:pic>
        <p:nvPicPr>
          <p:cNvPr id="75" name="Shape 75" descr="Collegiate Academy.png"/>
          <p:cNvPicPr preferRelativeResize="0"/>
          <p:nvPr/>
        </p:nvPicPr>
        <p:blipFill rotWithShape="1">
          <a:blip r:embed="rId3">
            <a:alphaModFix/>
          </a:blip>
          <a:srcRect l="4926" t="10032" r="71218" b="45926"/>
          <a:stretch/>
        </p:blipFill>
        <p:spPr>
          <a:xfrm>
            <a:off x="450850" y="75175"/>
            <a:ext cx="766027" cy="766025"/>
          </a:xfrm>
          <a:prstGeom prst="rect">
            <a:avLst/>
          </a:prstGeom>
          <a:noFill/>
          <a:ln>
            <a:noFill/>
          </a:ln>
        </p:spPr>
      </p:pic>
      <p:sp>
        <p:nvSpPr>
          <p:cNvPr id="76" name="Shape 76"/>
          <p:cNvSpPr txBox="1"/>
          <p:nvPr/>
        </p:nvSpPr>
        <p:spPr>
          <a:xfrm>
            <a:off x="313625" y="2471400"/>
            <a:ext cx="8480400" cy="2571600"/>
          </a:xfrm>
          <a:prstGeom prst="rect">
            <a:avLst/>
          </a:prstGeom>
          <a:noFill/>
          <a:ln>
            <a:noFill/>
          </a:ln>
        </p:spPr>
        <p:txBody>
          <a:bodyPr lIns="91425" tIns="91425" rIns="91425" bIns="91425" anchor="t" anchorCtr="0">
            <a:noAutofit/>
          </a:bodyPr>
          <a:lstStyle/>
          <a:p>
            <a:pPr lvl="0">
              <a:spcBef>
                <a:spcPts val="0"/>
              </a:spcBef>
              <a:buNone/>
            </a:pPr>
            <a:r>
              <a:rPr lang="en" sz="2800"/>
              <a:t>                       Henry Ford Early College-</a:t>
            </a:r>
          </a:p>
          <a:p>
            <a:pPr lvl="0" rtl="0">
              <a:spcBef>
                <a:spcPts val="0"/>
              </a:spcBef>
              <a:buNone/>
            </a:pPr>
            <a:r>
              <a:rPr lang="en" sz="2800"/>
              <a:t>                       Advanced Manufacturing</a:t>
            </a:r>
          </a:p>
          <a:p>
            <a:pPr marL="457200" lvl="0" indent="-355600" rtl="0">
              <a:spcBef>
                <a:spcPts val="0"/>
              </a:spcBef>
              <a:buSzPct val="100000"/>
              <a:buChar char="●"/>
            </a:pPr>
            <a:r>
              <a:rPr lang="en" sz="2000"/>
              <a:t>Established in 2015</a:t>
            </a:r>
          </a:p>
          <a:p>
            <a:pPr marL="457200" lvl="0" indent="-355600" rtl="0">
              <a:spcBef>
                <a:spcPts val="0"/>
              </a:spcBef>
              <a:buSzPct val="100000"/>
              <a:buChar char="●"/>
            </a:pPr>
            <a:r>
              <a:rPr lang="en" sz="2000"/>
              <a:t>Partnership between Dearborn Schools, Ford Motor, and Henry Ford College</a:t>
            </a:r>
          </a:p>
          <a:p>
            <a:pPr marL="457200" lvl="0" indent="-355600">
              <a:spcBef>
                <a:spcPts val="0"/>
              </a:spcBef>
              <a:buSzPct val="100000"/>
              <a:buChar char="●"/>
            </a:pPr>
            <a:r>
              <a:rPr lang="en" sz="2000"/>
              <a:t>Rank academically above state averages in its first year</a:t>
            </a:r>
          </a:p>
        </p:txBody>
      </p:sp>
      <p:cxnSp>
        <p:nvCxnSpPr>
          <p:cNvPr id="77" name="Shape 77"/>
          <p:cNvCxnSpPr/>
          <p:nvPr/>
        </p:nvCxnSpPr>
        <p:spPr>
          <a:xfrm rot="10800000" flipH="1">
            <a:off x="1593125" y="3462600"/>
            <a:ext cx="7200900" cy="6300"/>
          </a:xfrm>
          <a:prstGeom prst="straightConnector1">
            <a:avLst/>
          </a:prstGeom>
          <a:noFill/>
          <a:ln w="9525" cap="flat" cmpd="sng">
            <a:solidFill>
              <a:schemeClr val="dk2"/>
            </a:solidFill>
            <a:prstDash val="solid"/>
            <a:round/>
            <a:headEnd type="none" w="lg" len="lg"/>
            <a:tailEnd type="none" w="lg" len="lg"/>
          </a:ln>
        </p:spPr>
      </p:cxnSp>
      <p:pic>
        <p:nvPicPr>
          <p:cNvPr id="78" name="Shape 78"/>
          <p:cNvPicPr preferRelativeResize="0"/>
          <p:nvPr/>
        </p:nvPicPr>
        <p:blipFill>
          <a:blip r:embed="rId4">
            <a:alphaModFix/>
          </a:blip>
          <a:stretch>
            <a:fillRect/>
          </a:stretch>
        </p:blipFill>
        <p:spPr>
          <a:xfrm>
            <a:off x="588524" y="2571599"/>
            <a:ext cx="766024" cy="766024"/>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311700" y="42325"/>
            <a:ext cx="8520600" cy="507900"/>
          </a:xfrm>
          <a:prstGeom prst="rect">
            <a:avLst/>
          </a:prstGeom>
        </p:spPr>
        <p:txBody>
          <a:bodyPr lIns="91425" tIns="91425" rIns="91425" bIns="91425" anchor="t" anchorCtr="0">
            <a:noAutofit/>
          </a:bodyPr>
          <a:lstStyle/>
          <a:p>
            <a:pPr lvl="0">
              <a:spcBef>
                <a:spcPts val="0"/>
              </a:spcBef>
              <a:buNone/>
            </a:pPr>
            <a:r>
              <a:rPr lang="en"/>
              <a:t>Is an Early College Program Right for Me?</a:t>
            </a:r>
          </a:p>
        </p:txBody>
      </p:sp>
      <p:sp>
        <p:nvSpPr>
          <p:cNvPr id="84" name="Shape 84"/>
          <p:cNvSpPr txBox="1">
            <a:spLocks noGrp="1"/>
          </p:cNvSpPr>
          <p:nvPr>
            <p:ph type="body" idx="1"/>
          </p:nvPr>
        </p:nvSpPr>
        <p:spPr>
          <a:xfrm>
            <a:off x="311700" y="550225"/>
            <a:ext cx="8520600" cy="4018800"/>
          </a:xfrm>
          <a:prstGeom prst="rect">
            <a:avLst/>
          </a:prstGeom>
        </p:spPr>
        <p:txBody>
          <a:bodyPr lIns="91425" tIns="91425" rIns="91425" bIns="91425" anchor="t" anchorCtr="0">
            <a:noAutofit/>
          </a:bodyPr>
          <a:lstStyle/>
          <a:p>
            <a:pPr marL="457200" lvl="0" indent="-228600" rtl="0">
              <a:spcBef>
                <a:spcPts val="0"/>
              </a:spcBef>
            </a:pPr>
            <a:r>
              <a:rPr lang="en" dirty="0"/>
              <a:t>Are you a motivated student that likes to be in control of your learning?</a:t>
            </a:r>
          </a:p>
          <a:p>
            <a:pPr marL="457200" lvl="0" indent="-228600" rtl="0">
              <a:spcBef>
                <a:spcPts val="0"/>
              </a:spcBef>
            </a:pPr>
            <a:r>
              <a:rPr lang="en" dirty="0"/>
              <a:t>Do you like to be challenged?  Is a rigorous curriculum something that you want in your academic program?</a:t>
            </a:r>
          </a:p>
          <a:p>
            <a:pPr marL="457200" lvl="0" indent="-228600" rtl="0">
              <a:spcBef>
                <a:spcPts val="0"/>
              </a:spcBef>
            </a:pPr>
            <a:r>
              <a:rPr lang="en" dirty="0"/>
              <a:t>Would you benefit from additional supports in your learning journey?</a:t>
            </a:r>
          </a:p>
          <a:p>
            <a:pPr marL="457200" lvl="0" indent="-228600" rtl="0">
              <a:spcBef>
                <a:spcPts val="0"/>
              </a:spcBef>
            </a:pPr>
            <a:r>
              <a:rPr lang="en" dirty="0"/>
              <a:t>Are you willing to put in extra time and effort for the reward of being in an accelerated program?</a:t>
            </a:r>
          </a:p>
          <a:p>
            <a:pPr marL="457200" lvl="0" indent="-228600" rtl="0">
              <a:spcBef>
                <a:spcPts val="0"/>
              </a:spcBef>
            </a:pPr>
            <a:r>
              <a:rPr lang="en" dirty="0"/>
              <a:t>Do you feel your biggest obstacle to college is the cost?</a:t>
            </a:r>
          </a:p>
          <a:p>
            <a:pPr marL="457200" lvl="0" indent="-228600" rtl="0">
              <a:spcBef>
                <a:spcPts val="0"/>
              </a:spcBef>
            </a:pPr>
            <a:r>
              <a:rPr lang="en" dirty="0"/>
              <a:t>Do you feel you would thrive in a mature, adult-oriented environment?</a:t>
            </a:r>
          </a:p>
          <a:p>
            <a:pPr marL="457200" lvl="0" indent="-228600" rtl="0">
              <a:spcBef>
                <a:spcPts val="0"/>
              </a:spcBef>
            </a:pPr>
            <a:r>
              <a:rPr lang="en" dirty="0"/>
              <a:t>Are you a student that works hard and learns to learn, even if you do not get “A’s”</a:t>
            </a:r>
          </a:p>
          <a:p>
            <a:pPr marL="457200" lvl="0" indent="-228600">
              <a:spcBef>
                <a:spcPts val="0"/>
              </a:spcBef>
            </a:pPr>
            <a:r>
              <a:rPr lang="en" dirty="0"/>
              <a:t>Do you have a vision for what you are looking to do after high school and college already?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4">
                                            <p:txEl>
                                              <p:pRg st="0" end="0"/>
                                            </p:txEl>
                                          </p:spTgt>
                                        </p:tgtEl>
                                        <p:attrNameLst>
                                          <p:attrName>style.visibility</p:attrName>
                                        </p:attrNameLst>
                                      </p:cBhvr>
                                      <p:to>
                                        <p:strVal val="visible"/>
                                      </p:to>
                                    </p:set>
                                    <p:anim calcmode="lin" valueType="num">
                                      <p:cBhvr additive="base">
                                        <p:cTn id="7" dur="500" fill="hold"/>
                                        <p:tgtEl>
                                          <p:spTgt spid="8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4">
                                            <p:txEl>
                                              <p:pRg st="1" end="1"/>
                                            </p:txEl>
                                          </p:spTgt>
                                        </p:tgtEl>
                                        <p:attrNameLst>
                                          <p:attrName>style.visibility</p:attrName>
                                        </p:attrNameLst>
                                      </p:cBhvr>
                                      <p:to>
                                        <p:strVal val="visible"/>
                                      </p:to>
                                    </p:set>
                                    <p:anim calcmode="lin" valueType="num">
                                      <p:cBhvr additive="base">
                                        <p:cTn id="13" dur="500" fill="hold"/>
                                        <p:tgtEl>
                                          <p:spTgt spid="8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4">
                                            <p:txEl>
                                              <p:pRg st="2" end="2"/>
                                            </p:txEl>
                                          </p:spTgt>
                                        </p:tgtEl>
                                        <p:attrNameLst>
                                          <p:attrName>style.visibility</p:attrName>
                                        </p:attrNameLst>
                                      </p:cBhvr>
                                      <p:to>
                                        <p:strVal val="visible"/>
                                      </p:to>
                                    </p:set>
                                    <p:anim calcmode="lin" valueType="num">
                                      <p:cBhvr additive="base">
                                        <p:cTn id="19" dur="500" fill="hold"/>
                                        <p:tgtEl>
                                          <p:spTgt spid="8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4">
                                            <p:txEl>
                                              <p:pRg st="3" end="3"/>
                                            </p:txEl>
                                          </p:spTgt>
                                        </p:tgtEl>
                                        <p:attrNameLst>
                                          <p:attrName>style.visibility</p:attrName>
                                        </p:attrNameLst>
                                      </p:cBhvr>
                                      <p:to>
                                        <p:strVal val="visible"/>
                                      </p:to>
                                    </p:set>
                                    <p:anim calcmode="lin" valueType="num">
                                      <p:cBhvr additive="base">
                                        <p:cTn id="25" dur="500" fill="hold"/>
                                        <p:tgtEl>
                                          <p:spTgt spid="8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4">
                                            <p:txEl>
                                              <p:pRg st="4" end="4"/>
                                            </p:txEl>
                                          </p:spTgt>
                                        </p:tgtEl>
                                        <p:attrNameLst>
                                          <p:attrName>style.visibility</p:attrName>
                                        </p:attrNameLst>
                                      </p:cBhvr>
                                      <p:to>
                                        <p:strVal val="visible"/>
                                      </p:to>
                                    </p:set>
                                    <p:anim calcmode="lin" valueType="num">
                                      <p:cBhvr additive="base">
                                        <p:cTn id="31" dur="500" fill="hold"/>
                                        <p:tgtEl>
                                          <p:spTgt spid="8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4">
                                            <p:txEl>
                                              <p:pRg st="5" end="5"/>
                                            </p:txEl>
                                          </p:spTgt>
                                        </p:tgtEl>
                                        <p:attrNameLst>
                                          <p:attrName>style.visibility</p:attrName>
                                        </p:attrNameLst>
                                      </p:cBhvr>
                                      <p:to>
                                        <p:strVal val="visible"/>
                                      </p:to>
                                    </p:set>
                                    <p:anim calcmode="lin" valueType="num">
                                      <p:cBhvr additive="base">
                                        <p:cTn id="37" dur="500" fill="hold"/>
                                        <p:tgtEl>
                                          <p:spTgt spid="8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4">
                                            <p:txEl>
                                              <p:pRg st="6" end="6"/>
                                            </p:txEl>
                                          </p:spTgt>
                                        </p:tgtEl>
                                        <p:attrNameLst>
                                          <p:attrName>style.visibility</p:attrName>
                                        </p:attrNameLst>
                                      </p:cBhvr>
                                      <p:to>
                                        <p:strVal val="visible"/>
                                      </p:to>
                                    </p:set>
                                    <p:anim calcmode="lin" valueType="num">
                                      <p:cBhvr additive="base">
                                        <p:cTn id="43" dur="500" fill="hold"/>
                                        <p:tgtEl>
                                          <p:spTgt spid="8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4">
                                            <p:txEl>
                                              <p:pRg st="7" end="7"/>
                                            </p:txEl>
                                          </p:spTgt>
                                        </p:tgtEl>
                                        <p:attrNameLst>
                                          <p:attrName>style.visibility</p:attrName>
                                        </p:attrNameLst>
                                      </p:cBhvr>
                                      <p:to>
                                        <p:strVal val="visible"/>
                                      </p:to>
                                    </p:set>
                                    <p:anim calcmode="lin" valueType="num">
                                      <p:cBhvr additive="base">
                                        <p:cTn id="49" dur="500" fill="hold"/>
                                        <p:tgtEl>
                                          <p:spTgt spid="84">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What is an Early College?</a:t>
            </a:r>
          </a:p>
          <a:p>
            <a:pPr lvl="0">
              <a:spcBef>
                <a:spcPts val="0"/>
              </a:spcBef>
              <a:buNone/>
            </a:pPr>
            <a:r>
              <a:rPr lang="en"/>
              <a:t>Is this the same as Dual Enrollment?</a:t>
            </a:r>
          </a:p>
        </p:txBody>
      </p:sp>
      <p:sp>
        <p:nvSpPr>
          <p:cNvPr id="90" name="Shape 90"/>
          <p:cNvSpPr txBox="1">
            <a:spLocks noGrp="1"/>
          </p:cNvSpPr>
          <p:nvPr>
            <p:ph type="body" idx="1"/>
          </p:nvPr>
        </p:nvSpPr>
        <p:spPr>
          <a:xfrm>
            <a:off x="311700" y="1430150"/>
            <a:ext cx="8520600" cy="3138600"/>
          </a:xfrm>
          <a:prstGeom prst="rect">
            <a:avLst/>
          </a:prstGeom>
        </p:spPr>
        <p:txBody>
          <a:bodyPr lIns="91425" tIns="91425" rIns="91425" bIns="91425" anchor="t" anchorCtr="0">
            <a:noAutofit/>
          </a:bodyPr>
          <a:lstStyle/>
          <a:p>
            <a:pPr lvl="0">
              <a:spcBef>
                <a:spcPts val="0"/>
              </a:spcBef>
              <a:buNone/>
            </a:pPr>
            <a:r>
              <a:rPr lang="en" sz="2000"/>
              <a:t>An </a:t>
            </a:r>
            <a:r>
              <a:rPr lang="en" sz="2000" b="1" u="sng"/>
              <a:t>Early College </a:t>
            </a:r>
            <a:r>
              <a:rPr lang="en" sz="2000"/>
              <a:t>is a high school program in which high school and college coursework is integrated into one curriculum.  The result is 6 years of academic coursework, completed in 5 years- with NO tuition costs to families.</a:t>
            </a:r>
          </a:p>
          <a:p>
            <a:pPr lvl="0">
              <a:spcBef>
                <a:spcPts val="0"/>
              </a:spcBef>
              <a:buNone/>
            </a:pPr>
            <a:r>
              <a:rPr lang="en" sz="2000"/>
              <a:t>Early Colleges differ Dual Enrollment primarily on the basis that Early Colleges automatically have College Coursework included in the student’s curriculum, whereas Dual Enrollment may be elected if it fits into the student’s curriculum and if other conditions are met. Early Colleges are much more rigorous in plan of study.</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311700" y="93775"/>
            <a:ext cx="8520600" cy="572700"/>
          </a:xfrm>
          <a:prstGeom prst="rect">
            <a:avLst/>
          </a:prstGeom>
        </p:spPr>
        <p:txBody>
          <a:bodyPr lIns="91425" tIns="91425" rIns="91425" bIns="91425" anchor="t" anchorCtr="0">
            <a:noAutofit/>
          </a:bodyPr>
          <a:lstStyle/>
          <a:p>
            <a:pPr lvl="0">
              <a:spcBef>
                <a:spcPts val="0"/>
              </a:spcBef>
              <a:buNone/>
            </a:pPr>
            <a:r>
              <a:rPr lang="en" sz="2400"/>
              <a:t>What are these programs?</a:t>
            </a:r>
          </a:p>
        </p:txBody>
      </p:sp>
      <p:sp>
        <p:nvSpPr>
          <p:cNvPr id="96" name="Shape 96"/>
          <p:cNvSpPr txBox="1">
            <a:spLocks noGrp="1"/>
          </p:cNvSpPr>
          <p:nvPr>
            <p:ph type="body" idx="1"/>
          </p:nvPr>
        </p:nvSpPr>
        <p:spPr>
          <a:xfrm>
            <a:off x="311700" y="1152475"/>
            <a:ext cx="102300" cy="14100"/>
          </a:xfrm>
          <a:prstGeom prst="rect">
            <a:avLst/>
          </a:prstGeom>
        </p:spPr>
        <p:txBody>
          <a:bodyPr lIns="91425" tIns="91425" rIns="91425" bIns="91425" anchor="t" anchorCtr="0">
            <a:noAutofit/>
          </a:bodyPr>
          <a:lstStyle/>
          <a:p>
            <a:pPr lvl="0">
              <a:spcBef>
                <a:spcPts val="0"/>
              </a:spcBef>
              <a:buNone/>
            </a:pPr>
            <a:endParaRPr/>
          </a:p>
        </p:txBody>
      </p:sp>
      <p:graphicFrame>
        <p:nvGraphicFramePr>
          <p:cNvPr id="97" name="Shape 97"/>
          <p:cNvGraphicFramePr/>
          <p:nvPr/>
        </p:nvGraphicFramePr>
        <p:xfrm>
          <a:off x="-900" y="572450"/>
          <a:ext cx="9202275" cy="4435755"/>
        </p:xfrm>
        <a:graphic>
          <a:graphicData uri="http://schemas.openxmlformats.org/drawingml/2006/table">
            <a:tbl>
              <a:tblPr>
                <a:noFill/>
                <a:tableStyleId>{F4813551-6F3C-4148-9679-8A1A8068D8C2}</a:tableStyleId>
              </a:tblPr>
              <a:tblGrid>
                <a:gridCol w="3519050">
                  <a:extLst>
                    <a:ext uri="{9D8B030D-6E8A-4147-A177-3AD203B41FA5}">
                      <a16:colId xmlns:a16="http://schemas.microsoft.com/office/drawing/2014/main" val="20000"/>
                    </a:ext>
                  </a:extLst>
                </a:gridCol>
                <a:gridCol w="2891800">
                  <a:extLst>
                    <a:ext uri="{9D8B030D-6E8A-4147-A177-3AD203B41FA5}">
                      <a16:colId xmlns:a16="http://schemas.microsoft.com/office/drawing/2014/main" val="20001"/>
                    </a:ext>
                  </a:extLst>
                </a:gridCol>
                <a:gridCol w="2791425">
                  <a:extLst>
                    <a:ext uri="{9D8B030D-6E8A-4147-A177-3AD203B41FA5}">
                      <a16:colId xmlns:a16="http://schemas.microsoft.com/office/drawing/2014/main" val="20002"/>
                    </a:ext>
                  </a:extLst>
                </a:gridCol>
              </a:tblGrid>
              <a:tr h="793425">
                <a:tc>
                  <a:txBody>
                    <a:bodyPr/>
                    <a:lstStyle/>
                    <a:p>
                      <a:pPr lvl="0">
                        <a:spcBef>
                          <a:spcPts val="0"/>
                        </a:spcBef>
                        <a:buNone/>
                      </a:pPr>
                      <a:endParaRPr/>
                    </a:p>
                  </a:txBody>
                  <a:tcPr marL="91425" marR="91425" marT="91425" marB="91425"/>
                </a:tc>
                <a:tc>
                  <a:txBody>
                    <a:bodyPr/>
                    <a:lstStyle/>
                    <a:p>
                      <a:pPr lvl="0" rtl="0">
                        <a:spcBef>
                          <a:spcPts val="0"/>
                        </a:spcBef>
                        <a:buNone/>
                      </a:pPr>
                      <a:endParaRPr/>
                    </a:p>
                  </a:txBody>
                  <a:tcPr marL="91425" marR="91425" marT="91425" marB="91425"/>
                </a:tc>
                <a:tc>
                  <a:txBody>
                    <a:bodyPr/>
                    <a:lstStyle/>
                    <a:p>
                      <a:pPr lvl="0">
                        <a:spcBef>
                          <a:spcPts val="0"/>
                        </a:spcBef>
                        <a:buNone/>
                      </a:pPr>
                      <a:endParaRPr/>
                    </a:p>
                  </a:txBody>
                  <a:tcPr marL="91425" marR="91425" marT="91425" marB="91425"/>
                </a:tc>
                <a:extLst>
                  <a:ext uri="{0D108BD9-81ED-4DB2-BD59-A6C34878D82A}">
                    <a16:rowId xmlns:a16="http://schemas.microsoft.com/office/drawing/2014/main" val="10000"/>
                  </a:ext>
                </a:extLst>
              </a:tr>
              <a:tr h="3464525">
                <a:tc>
                  <a:txBody>
                    <a:bodyPr/>
                    <a:lstStyle/>
                    <a:p>
                      <a:pPr lvl="0" algn="ctr">
                        <a:spcBef>
                          <a:spcPts val="0"/>
                        </a:spcBef>
                        <a:buNone/>
                      </a:pPr>
                      <a:r>
                        <a:rPr lang="en" sz="2000" b="1"/>
                        <a:t>Henry Ford Early College - Health</a:t>
                      </a:r>
                    </a:p>
                    <a:p>
                      <a:pPr marL="457200" lvl="0" indent="-342900" rtl="0">
                        <a:spcBef>
                          <a:spcPts val="0"/>
                        </a:spcBef>
                        <a:buSzPct val="100000"/>
                        <a:buChar char="●"/>
                      </a:pPr>
                      <a:r>
                        <a:rPr lang="en" sz="1800"/>
                        <a:t>Students interested in health careers, Open to any Wayne-County Resident</a:t>
                      </a:r>
                    </a:p>
                    <a:p>
                      <a:pPr marL="457200" lvl="0" indent="-342900" rtl="0">
                        <a:spcBef>
                          <a:spcPts val="0"/>
                        </a:spcBef>
                        <a:buSzPct val="100000"/>
                        <a:buChar char="●"/>
                      </a:pPr>
                      <a:r>
                        <a:rPr lang="en" sz="1800"/>
                        <a:t>Weekly Job-Shadowing with Henry Ford Health System</a:t>
                      </a:r>
                    </a:p>
                    <a:p>
                      <a:pPr marL="457200" lvl="0" indent="-342900" rtl="0">
                        <a:spcBef>
                          <a:spcPts val="0"/>
                        </a:spcBef>
                        <a:buSzPct val="100000"/>
                        <a:buChar char="●"/>
                      </a:pPr>
                      <a:r>
                        <a:rPr lang="en" sz="1800"/>
                        <a:t>Graduate with High School Diploma, Associate's Degree (or 60+ transferable credits), Certification in a Health Career Field</a:t>
                      </a:r>
                    </a:p>
                  </a:txBody>
                  <a:tcPr marL="91425" marR="91425" marT="91425" marB="91425"/>
                </a:tc>
                <a:tc>
                  <a:txBody>
                    <a:bodyPr/>
                    <a:lstStyle/>
                    <a:p>
                      <a:pPr lvl="0" algn="ctr" rtl="0">
                        <a:spcBef>
                          <a:spcPts val="0"/>
                        </a:spcBef>
                        <a:buNone/>
                      </a:pPr>
                      <a:r>
                        <a:rPr lang="en" sz="2000" b="1"/>
                        <a:t>Henry Ford Collegiate Academy</a:t>
                      </a:r>
                    </a:p>
                    <a:p>
                      <a:pPr marL="457200" lvl="0" indent="-336550" rtl="0">
                        <a:spcBef>
                          <a:spcPts val="0"/>
                        </a:spcBef>
                        <a:buSzPct val="100000"/>
                        <a:buChar char="●"/>
                      </a:pPr>
                      <a:r>
                        <a:rPr lang="en" sz="1700"/>
                        <a:t>Open to Dearborn Residents.</a:t>
                      </a:r>
                    </a:p>
                    <a:p>
                      <a:pPr marL="457200" lvl="0" indent="-336550" rtl="0">
                        <a:spcBef>
                          <a:spcPts val="0"/>
                        </a:spcBef>
                        <a:buSzPct val="100000"/>
                        <a:buChar char="●"/>
                      </a:pPr>
                      <a:r>
                        <a:rPr lang="en" sz="1700"/>
                        <a:t>Graduate with a High School Diploma and an Associate’s Degree (or 60+ transferable credits)</a:t>
                      </a:r>
                    </a:p>
                    <a:p>
                      <a:pPr marL="457200" lvl="0" indent="-336550" rtl="0">
                        <a:spcBef>
                          <a:spcPts val="0"/>
                        </a:spcBef>
                        <a:buSzPct val="100000"/>
                        <a:buChar char="●"/>
                      </a:pPr>
                      <a:r>
                        <a:rPr lang="en" sz="1700">
                          <a:solidFill>
                            <a:schemeClr val="dk1"/>
                          </a:solidFill>
                        </a:rPr>
                        <a:t>Still be part of home high school (Dearborn -Edsel-Fordson)/extra-curricular life.</a:t>
                      </a:r>
                    </a:p>
                  </a:txBody>
                  <a:tcPr marL="91425" marR="91425" marT="91425" marB="91425"/>
                </a:tc>
                <a:tc>
                  <a:txBody>
                    <a:bodyPr/>
                    <a:lstStyle/>
                    <a:p>
                      <a:pPr lvl="0" algn="ctr" rtl="0">
                        <a:spcBef>
                          <a:spcPts val="0"/>
                        </a:spcBef>
                        <a:buNone/>
                      </a:pPr>
                      <a:r>
                        <a:rPr lang="en" sz="1600" b="1"/>
                        <a:t>Henry Ford Early College- Adv. Manufacturing</a:t>
                      </a:r>
                    </a:p>
                    <a:p>
                      <a:pPr marL="457200" lvl="0" indent="-330200" rtl="0">
                        <a:spcBef>
                          <a:spcPts val="0"/>
                        </a:spcBef>
                        <a:buSzPct val="100000"/>
                        <a:buChar char="●"/>
                      </a:pPr>
                      <a:r>
                        <a:rPr lang="en" sz="1600"/>
                        <a:t>Students interested in STEM/ Advanced Manufacturing careers, Open to Dearborn Residents</a:t>
                      </a:r>
                    </a:p>
                    <a:p>
                      <a:pPr marL="457200" lvl="0" indent="-330200" rtl="0">
                        <a:spcBef>
                          <a:spcPts val="0"/>
                        </a:spcBef>
                        <a:buSzPct val="100000"/>
                        <a:buChar char="●"/>
                      </a:pPr>
                      <a:r>
                        <a:rPr lang="en" sz="1600">
                          <a:solidFill>
                            <a:schemeClr val="dk1"/>
                          </a:solidFill>
                        </a:rPr>
                        <a:t>Graduate with a High School Diploma and an Associate’s Degree (or 60+ transferable credits)</a:t>
                      </a:r>
                    </a:p>
                    <a:p>
                      <a:pPr marL="457200" lvl="0" indent="-330200" rtl="0">
                        <a:spcBef>
                          <a:spcPts val="0"/>
                        </a:spcBef>
                        <a:buClr>
                          <a:schemeClr val="dk1"/>
                        </a:buClr>
                        <a:buSzPct val="100000"/>
                        <a:buChar char="●"/>
                      </a:pPr>
                      <a:r>
                        <a:rPr lang="en" sz="1600">
                          <a:solidFill>
                            <a:schemeClr val="dk1"/>
                          </a:solidFill>
                        </a:rPr>
                        <a:t>Weekly STEM/Adv Man. Job Shadowing</a:t>
                      </a:r>
                    </a:p>
                  </a:txBody>
                  <a:tcPr marL="91425" marR="91425" marT="91425" marB="91425"/>
                </a:tc>
                <a:extLst>
                  <a:ext uri="{0D108BD9-81ED-4DB2-BD59-A6C34878D82A}">
                    <a16:rowId xmlns:a16="http://schemas.microsoft.com/office/drawing/2014/main" val="10001"/>
                  </a:ext>
                </a:extLst>
              </a:tr>
            </a:tbl>
          </a:graphicData>
        </a:graphic>
      </p:graphicFrame>
      <p:pic>
        <p:nvPicPr>
          <p:cNvPr id="98" name="Shape 98"/>
          <p:cNvPicPr preferRelativeResize="0"/>
          <p:nvPr/>
        </p:nvPicPr>
        <p:blipFill rotWithShape="1">
          <a:blip r:embed="rId3">
            <a:alphaModFix/>
          </a:blip>
          <a:srcRect t="22879" b="25285"/>
          <a:stretch/>
        </p:blipFill>
        <p:spPr>
          <a:xfrm>
            <a:off x="0" y="594775"/>
            <a:ext cx="2086575" cy="792600"/>
          </a:xfrm>
          <a:prstGeom prst="rect">
            <a:avLst/>
          </a:prstGeom>
          <a:noFill/>
          <a:ln>
            <a:noFill/>
          </a:ln>
        </p:spPr>
      </p:pic>
      <p:pic>
        <p:nvPicPr>
          <p:cNvPr id="99" name="Shape 99" descr="Collegiate Academy.png"/>
          <p:cNvPicPr preferRelativeResize="0"/>
          <p:nvPr/>
        </p:nvPicPr>
        <p:blipFill rotWithShape="1">
          <a:blip r:embed="rId4">
            <a:alphaModFix/>
          </a:blip>
          <a:srcRect l="4926" t="10032" r="71218" b="45926"/>
          <a:stretch/>
        </p:blipFill>
        <p:spPr>
          <a:xfrm>
            <a:off x="3511875" y="585737"/>
            <a:ext cx="766027" cy="766025"/>
          </a:xfrm>
          <a:prstGeom prst="rect">
            <a:avLst/>
          </a:prstGeom>
          <a:noFill/>
          <a:ln>
            <a:noFill/>
          </a:ln>
        </p:spPr>
      </p:pic>
      <p:pic>
        <p:nvPicPr>
          <p:cNvPr id="100" name="Shape 100"/>
          <p:cNvPicPr preferRelativeResize="0"/>
          <p:nvPr/>
        </p:nvPicPr>
        <p:blipFill>
          <a:blip r:embed="rId5">
            <a:alphaModFix/>
          </a:blip>
          <a:stretch>
            <a:fillRect/>
          </a:stretch>
        </p:blipFill>
        <p:spPr>
          <a:xfrm>
            <a:off x="6409449" y="585762"/>
            <a:ext cx="766024" cy="766024"/>
          </a:xfrm>
          <a:prstGeom prst="rect">
            <a:avLst/>
          </a:prstGeom>
          <a:noFill/>
          <a:ln>
            <a:noFill/>
          </a:ln>
        </p:spPr>
      </p:pic>
      <p:sp>
        <p:nvSpPr>
          <p:cNvPr id="101" name="Shape 101"/>
          <p:cNvSpPr txBox="1"/>
          <p:nvPr/>
        </p:nvSpPr>
        <p:spPr>
          <a:xfrm>
            <a:off x="2134725" y="666475"/>
            <a:ext cx="1329000" cy="649200"/>
          </a:xfrm>
          <a:prstGeom prst="rect">
            <a:avLst/>
          </a:prstGeom>
          <a:noFill/>
          <a:ln>
            <a:noFill/>
          </a:ln>
        </p:spPr>
        <p:txBody>
          <a:bodyPr lIns="91425" tIns="91425" rIns="91425" bIns="91425" anchor="t" anchorCtr="0">
            <a:noAutofit/>
          </a:bodyPr>
          <a:lstStyle/>
          <a:p>
            <a:pPr lvl="0">
              <a:spcBef>
                <a:spcPts val="0"/>
              </a:spcBef>
              <a:buNone/>
            </a:pPr>
            <a:r>
              <a:rPr lang="en" b="1">
                <a:highlight>
                  <a:srgbClr val="00FFFF"/>
                </a:highlight>
              </a:rPr>
              <a:t>START GRADE 9</a:t>
            </a:r>
          </a:p>
        </p:txBody>
      </p:sp>
      <p:sp>
        <p:nvSpPr>
          <p:cNvPr id="102" name="Shape 102"/>
          <p:cNvSpPr txBox="1"/>
          <p:nvPr/>
        </p:nvSpPr>
        <p:spPr>
          <a:xfrm>
            <a:off x="4774762" y="603662"/>
            <a:ext cx="1417500" cy="730200"/>
          </a:xfrm>
          <a:prstGeom prst="rect">
            <a:avLst/>
          </a:prstGeom>
          <a:noFill/>
          <a:ln>
            <a:noFill/>
          </a:ln>
        </p:spPr>
        <p:txBody>
          <a:bodyPr lIns="91425" tIns="91425" rIns="91425" bIns="91425" anchor="t" anchorCtr="0">
            <a:noAutofit/>
          </a:bodyPr>
          <a:lstStyle/>
          <a:p>
            <a:pPr lvl="0">
              <a:spcBef>
                <a:spcPts val="0"/>
              </a:spcBef>
              <a:buNone/>
            </a:pPr>
            <a:r>
              <a:rPr lang="en" b="1">
                <a:highlight>
                  <a:srgbClr val="FFFF00"/>
                </a:highlight>
              </a:rPr>
              <a:t>START GRADE 11</a:t>
            </a:r>
          </a:p>
        </p:txBody>
      </p:sp>
      <p:sp>
        <p:nvSpPr>
          <p:cNvPr id="103" name="Shape 103"/>
          <p:cNvSpPr txBox="1"/>
          <p:nvPr/>
        </p:nvSpPr>
        <p:spPr>
          <a:xfrm>
            <a:off x="7503300" y="608125"/>
            <a:ext cx="1329000" cy="765900"/>
          </a:xfrm>
          <a:prstGeom prst="rect">
            <a:avLst/>
          </a:prstGeom>
          <a:noFill/>
          <a:ln>
            <a:noFill/>
          </a:ln>
        </p:spPr>
        <p:txBody>
          <a:bodyPr lIns="91425" tIns="91425" rIns="91425" bIns="91425" anchor="t" anchorCtr="0">
            <a:noAutofit/>
          </a:bodyPr>
          <a:lstStyle/>
          <a:p>
            <a:pPr lvl="0">
              <a:spcBef>
                <a:spcPts val="0"/>
              </a:spcBef>
              <a:buNone/>
            </a:pPr>
            <a:r>
              <a:rPr lang="en" b="1">
                <a:highlight>
                  <a:srgbClr val="F9CB9C"/>
                </a:highlight>
              </a:rPr>
              <a:t>START GRADE 9</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What are the differences between the programs?</a:t>
            </a:r>
          </a:p>
        </p:txBody>
      </p:sp>
      <p:sp>
        <p:nvSpPr>
          <p:cNvPr id="109" name="Shape 109"/>
          <p:cNvSpPr txBox="1">
            <a:spLocks noGrp="1"/>
          </p:cNvSpPr>
          <p:nvPr>
            <p:ph type="body" idx="1"/>
          </p:nvPr>
        </p:nvSpPr>
        <p:spPr>
          <a:xfrm>
            <a:off x="311700" y="1191775"/>
            <a:ext cx="8520600" cy="3051000"/>
          </a:xfrm>
          <a:prstGeom prst="rect">
            <a:avLst/>
          </a:prstGeom>
        </p:spPr>
        <p:txBody>
          <a:bodyPr lIns="91425" tIns="91425" rIns="91425" bIns="91425" anchor="t" anchorCtr="0">
            <a:noAutofit/>
          </a:bodyPr>
          <a:lstStyle/>
          <a:p>
            <a:pPr lvl="0">
              <a:spcBef>
                <a:spcPts val="0"/>
              </a:spcBef>
              <a:buNone/>
            </a:pPr>
            <a:r>
              <a:rPr lang="en" b="1">
                <a:solidFill>
                  <a:srgbClr val="1C4587"/>
                </a:solidFill>
              </a:rPr>
              <a:t>The Health Careers School</a:t>
            </a:r>
            <a:r>
              <a:rPr lang="en"/>
              <a:t> is open to </a:t>
            </a:r>
            <a:r>
              <a:rPr lang="en" b="1"/>
              <a:t>ALL Wayne County Residents </a:t>
            </a:r>
            <a:r>
              <a:rPr lang="en"/>
              <a:t>and is designed specifically for students interested in</a:t>
            </a:r>
            <a:r>
              <a:rPr lang="en" b="1"/>
              <a:t> Health Careers</a:t>
            </a:r>
          </a:p>
          <a:p>
            <a:pPr lvl="0">
              <a:spcBef>
                <a:spcPts val="0"/>
              </a:spcBef>
              <a:buNone/>
            </a:pPr>
            <a:r>
              <a:rPr lang="en" b="1">
                <a:solidFill>
                  <a:srgbClr val="FF9900"/>
                </a:solidFill>
              </a:rPr>
              <a:t>The Collegiate Academy </a:t>
            </a:r>
            <a:r>
              <a:rPr lang="en"/>
              <a:t>is open </a:t>
            </a:r>
            <a:r>
              <a:rPr lang="en" b="1"/>
              <a:t>only to Dearborn Residents</a:t>
            </a:r>
            <a:r>
              <a:rPr lang="en"/>
              <a:t> and is for students that want to be part of the traditional high school experience at their home high schools, yet still get all of the benefits of an early college</a:t>
            </a:r>
          </a:p>
          <a:p>
            <a:pPr lvl="0">
              <a:spcBef>
                <a:spcPts val="0"/>
              </a:spcBef>
              <a:buNone/>
            </a:pPr>
            <a:r>
              <a:rPr lang="en" b="1">
                <a:solidFill>
                  <a:srgbClr val="38761D"/>
                </a:solidFill>
              </a:rPr>
              <a:t>The Advanced Manufacturing School</a:t>
            </a:r>
            <a:r>
              <a:rPr lang="en"/>
              <a:t> is open </a:t>
            </a:r>
            <a:r>
              <a:rPr lang="en" b="1"/>
              <a:t>only to Dearborn Residents</a:t>
            </a:r>
            <a:r>
              <a:rPr lang="en"/>
              <a:t> and is designed specifically for students interested in </a:t>
            </a:r>
            <a:r>
              <a:rPr lang="en" b="1"/>
              <a:t>STEM and Advanced Manufacturing Careers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311700" y="87825"/>
            <a:ext cx="8520600" cy="930000"/>
          </a:xfrm>
          <a:prstGeom prst="rect">
            <a:avLst/>
          </a:prstGeom>
        </p:spPr>
        <p:txBody>
          <a:bodyPr lIns="91425" tIns="91425" rIns="91425" bIns="91425" anchor="t" anchorCtr="0">
            <a:noAutofit/>
          </a:bodyPr>
          <a:lstStyle/>
          <a:p>
            <a:pPr lvl="0">
              <a:spcBef>
                <a:spcPts val="0"/>
              </a:spcBef>
              <a:buNone/>
            </a:pPr>
            <a:r>
              <a:rPr lang="en"/>
              <a:t>Specific Associate’s Programs of Study, Health/Manufacturing Schools:</a:t>
            </a:r>
          </a:p>
        </p:txBody>
      </p:sp>
      <p:graphicFrame>
        <p:nvGraphicFramePr>
          <p:cNvPr id="115" name="Shape 115"/>
          <p:cNvGraphicFramePr/>
          <p:nvPr/>
        </p:nvGraphicFramePr>
        <p:xfrm>
          <a:off x="118250" y="992700"/>
          <a:ext cx="8882400" cy="936275"/>
        </p:xfrm>
        <a:graphic>
          <a:graphicData uri="http://schemas.openxmlformats.org/drawingml/2006/table">
            <a:tbl>
              <a:tblPr>
                <a:noFill/>
                <a:tableStyleId>{F4813551-6F3C-4148-9679-8A1A8068D8C2}</a:tableStyleId>
              </a:tblPr>
              <a:tblGrid>
                <a:gridCol w="4441200">
                  <a:extLst>
                    <a:ext uri="{9D8B030D-6E8A-4147-A177-3AD203B41FA5}">
                      <a16:colId xmlns:a16="http://schemas.microsoft.com/office/drawing/2014/main" val="20000"/>
                    </a:ext>
                  </a:extLst>
                </a:gridCol>
                <a:gridCol w="4441200">
                  <a:extLst>
                    <a:ext uri="{9D8B030D-6E8A-4147-A177-3AD203B41FA5}">
                      <a16:colId xmlns:a16="http://schemas.microsoft.com/office/drawing/2014/main" val="20001"/>
                    </a:ext>
                  </a:extLst>
                </a:gridCol>
              </a:tblGrid>
              <a:tr h="936275">
                <a:tc>
                  <a:txBody>
                    <a:bodyPr/>
                    <a:lstStyle/>
                    <a:p>
                      <a:pPr lvl="0">
                        <a:spcBef>
                          <a:spcPts val="0"/>
                        </a:spcBef>
                        <a:buNone/>
                      </a:pPr>
                      <a:r>
                        <a:rPr lang="en" sz="2400" b="1"/>
                        <a:t>Henry Ford Early College: Health</a:t>
                      </a:r>
                    </a:p>
                  </a:txBody>
                  <a:tcPr marL="91425" marR="91425" marT="91425" marB="91425"/>
                </a:tc>
                <a:tc>
                  <a:txBody>
                    <a:bodyPr/>
                    <a:lstStyle/>
                    <a:p>
                      <a:pPr lvl="0">
                        <a:spcBef>
                          <a:spcPts val="0"/>
                        </a:spcBef>
                        <a:buNone/>
                      </a:pPr>
                      <a:r>
                        <a:rPr lang="en" sz="2400" b="1"/>
                        <a:t>Henry Ford Early College: Advanced Manufacturing </a:t>
                      </a:r>
                    </a:p>
                  </a:txBody>
                  <a:tcPr marL="91425" marR="91425" marT="91425" marB="91425"/>
                </a:tc>
                <a:extLst>
                  <a:ext uri="{0D108BD9-81ED-4DB2-BD59-A6C34878D82A}">
                    <a16:rowId xmlns:a16="http://schemas.microsoft.com/office/drawing/2014/main" val="10000"/>
                  </a:ext>
                </a:extLst>
              </a:tr>
            </a:tbl>
          </a:graphicData>
        </a:graphic>
      </p:graphicFrame>
      <p:graphicFrame>
        <p:nvGraphicFramePr>
          <p:cNvPr id="116" name="Shape 116"/>
          <p:cNvGraphicFramePr/>
          <p:nvPr>
            <p:extLst>
              <p:ext uri="{D42A27DB-BD31-4B8C-83A1-F6EECF244321}">
                <p14:modId xmlns:p14="http://schemas.microsoft.com/office/powerpoint/2010/main" val="1910120280"/>
              </p:ext>
            </p:extLst>
          </p:nvPr>
        </p:nvGraphicFramePr>
        <p:xfrm>
          <a:off x="263322" y="1777751"/>
          <a:ext cx="7774120" cy="3489930"/>
        </p:xfrm>
        <a:graphic>
          <a:graphicData uri="http://schemas.openxmlformats.org/drawingml/2006/table">
            <a:tbl>
              <a:tblPr>
                <a:noFill/>
                <a:tableStyleId>{F4813551-6F3C-4148-9679-8A1A8068D8C2}</a:tableStyleId>
              </a:tblPr>
              <a:tblGrid>
                <a:gridCol w="1943530">
                  <a:extLst>
                    <a:ext uri="{9D8B030D-6E8A-4147-A177-3AD203B41FA5}">
                      <a16:colId xmlns:a16="http://schemas.microsoft.com/office/drawing/2014/main" val="20000"/>
                    </a:ext>
                  </a:extLst>
                </a:gridCol>
                <a:gridCol w="1932546">
                  <a:extLst>
                    <a:ext uri="{9D8B030D-6E8A-4147-A177-3AD203B41FA5}">
                      <a16:colId xmlns:a16="http://schemas.microsoft.com/office/drawing/2014/main" val="20001"/>
                    </a:ext>
                  </a:extLst>
                </a:gridCol>
                <a:gridCol w="1954514">
                  <a:extLst>
                    <a:ext uri="{9D8B030D-6E8A-4147-A177-3AD203B41FA5}">
                      <a16:colId xmlns:a16="http://schemas.microsoft.com/office/drawing/2014/main" val="20002"/>
                    </a:ext>
                  </a:extLst>
                </a:gridCol>
                <a:gridCol w="1943530">
                  <a:extLst>
                    <a:ext uri="{9D8B030D-6E8A-4147-A177-3AD203B41FA5}">
                      <a16:colId xmlns:a16="http://schemas.microsoft.com/office/drawing/2014/main" val="20003"/>
                    </a:ext>
                  </a:extLst>
                </a:gridCol>
              </a:tblGrid>
              <a:tr h="3393868">
                <a:tc>
                  <a:txBody>
                    <a:bodyPr/>
                    <a:lstStyle/>
                    <a:p>
                      <a:pPr marL="457200" lvl="0" indent="-311150" rtl="0">
                        <a:lnSpc>
                          <a:spcPct val="100000"/>
                        </a:lnSpc>
                        <a:spcBef>
                          <a:spcPts val="0"/>
                        </a:spcBef>
                        <a:spcAft>
                          <a:spcPts val="600"/>
                        </a:spcAft>
                        <a:buClr>
                          <a:srgbClr val="373737"/>
                        </a:buClr>
                        <a:buSzPct val="100000"/>
                        <a:buChar char="●"/>
                      </a:pPr>
                      <a:r>
                        <a:rPr lang="en" sz="1300" u="sng" spc="-20" baseline="0" dirty="0">
                          <a:solidFill>
                            <a:srgbClr val="0066CC"/>
                          </a:solidFill>
                          <a:highlight>
                            <a:srgbClr val="FCFCFC"/>
                          </a:highlight>
                          <a:hlinkClick r:id="rId3"/>
                        </a:rPr>
                        <a:t>Firefighter/Paramedic</a:t>
                      </a:r>
                    </a:p>
                    <a:p>
                      <a:pPr marL="457200" lvl="0" indent="-311150" rtl="0">
                        <a:lnSpc>
                          <a:spcPct val="100000"/>
                        </a:lnSpc>
                        <a:spcBef>
                          <a:spcPts val="0"/>
                        </a:spcBef>
                        <a:spcAft>
                          <a:spcPts val="600"/>
                        </a:spcAft>
                        <a:buClr>
                          <a:srgbClr val="373737"/>
                        </a:buClr>
                        <a:buSzPct val="100000"/>
                        <a:buChar char="●"/>
                      </a:pPr>
                      <a:r>
                        <a:rPr lang="en" sz="1300" u="sng" spc="-20" baseline="0" dirty="0">
                          <a:solidFill>
                            <a:srgbClr val="0066CC"/>
                          </a:solidFill>
                          <a:highlight>
                            <a:srgbClr val="FCFCFC"/>
                          </a:highlight>
                          <a:hlinkClick r:id="rId4"/>
                        </a:rPr>
                        <a:t>Medical Assistant</a:t>
                      </a:r>
                    </a:p>
                    <a:p>
                      <a:pPr marL="457200" lvl="0" indent="-311150" rtl="0">
                        <a:lnSpc>
                          <a:spcPct val="100000"/>
                        </a:lnSpc>
                        <a:spcBef>
                          <a:spcPts val="0"/>
                        </a:spcBef>
                        <a:spcAft>
                          <a:spcPts val="600"/>
                        </a:spcAft>
                        <a:buClr>
                          <a:srgbClr val="373737"/>
                        </a:buClr>
                        <a:buSzPct val="100000"/>
                        <a:buChar char="●"/>
                      </a:pPr>
                      <a:r>
                        <a:rPr lang="en" sz="1300" u="sng" spc="-20" baseline="0" dirty="0">
                          <a:solidFill>
                            <a:srgbClr val="0066CC"/>
                          </a:solidFill>
                          <a:highlight>
                            <a:srgbClr val="FCFCFC"/>
                          </a:highlight>
                          <a:hlinkClick r:id="rId5"/>
                        </a:rPr>
                        <a:t>Medical Insurance Specialist</a:t>
                      </a:r>
                    </a:p>
                    <a:p>
                      <a:pPr marL="457200" lvl="0" indent="-311150" rtl="0">
                        <a:lnSpc>
                          <a:spcPct val="100000"/>
                        </a:lnSpc>
                        <a:spcBef>
                          <a:spcPts val="0"/>
                        </a:spcBef>
                        <a:spcAft>
                          <a:spcPts val="600"/>
                        </a:spcAft>
                        <a:buClr>
                          <a:srgbClr val="373737"/>
                        </a:buClr>
                        <a:buSzPct val="100000"/>
                        <a:buChar char="●"/>
                      </a:pPr>
                      <a:r>
                        <a:rPr lang="en" sz="1300" u="sng" spc="-20" baseline="0" dirty="0">
                          <a:solidFill>
                            <a:srgbClr val="0066CC"/>
                          </a:solidFill>
                          <a:highlight>
                            <a:srgbClr val="FCFCFC"/>
                          </a:highlight>
                          <a:hlinkClick r:id="rId6"/>
                        </a:rPr>
                        <a:t>Medical Practice — Clinical Management</a:t>
                      </a:r>
                    </a:p>
                    <a:p>
                      <a:pPr marL="457200" lvl="0" indent="-311150" rtl="0">
                        <a:lnSpc>
                          <a:spcPct val="100000"/>
                        </a:lnSpc>
                        <a:spcBef>
                          <a:spcPts val="0"/>
                        </a:spcBef>
                        <a:spcAft>
                          <a:spcPts val="600"/>
                        </a:spcAft>
                        <a:buClr>
                          <a:srgbClr val="373737"/>
                        </a:buClr>
                        <a:buSzPct val="100000"/>
                        <a:buChar char="●"/>
                      </a:pPr>
                      <a:r>
                        <a:rPr lang="en" sz="1300" u="sng" spc="-20" baseline="0" dirty="0">
                          <a:solidFill>
                            <a:srgbClr val="0066CC"/>
                          </a:solidFill>
                          <a:highlight>
                            <a:srgbClr val="FCFCFC"/>
                          </a:highlight>
                          <a:hlinkClick r:id="rId7"/>
                        </a:rPr>
                        <a:t>Medical Receptionist</a:t>
                      </a:r>
                    </a:p>
                    <a:p>
                      <a:pPr marL="457200" lvl="0" indent="-311150" rtl="0">
                        <a:lnSpc>
                          <a:spcPct val="100000"/>
                        </a:lnSpc>
                        <a:spcBef>
                          <a:spcPts val="0"/>
                        </a:spcBef>
                        <a:spcAft>
                          <a:spcPts val="600"/>
                        </a:spcAft>
                        <a:buClr>
                          <a:srgbClr val="373737"/>
                        </a:buClr>
                        <a:buSzPct val="100000"/>
                        <a:buChar char="●"/>
                      </a:pPr>
                      <a:r>
                        <a:rPr lang="en" sz="1300" u="sng" spc="-20" baseline="0" dirty="0">
                          <a:solidFill>
                            <a:srgbClr val="0066CC"/>
                          </a:solidFill>
                          <a:highlight>
                            <a:srgbClr val="FCFCFC"/>
                          </a:highlight>
                          <a:hlinkClick r:id="rId8"/>
                        </a:rPr>
                        <a:t>Nursing</a:t>
                      </a:r>
                    </a:p>
                    <a:p>
                      <a:pPr marL="457200" lvl="0" indent="-311150" rtl="0">
                        <a:lnSpc>
                          <a:spcPct val="100000"/>
                        </a:lnSpc>
                        <a:spcBef>
                          <a:spcPts val="0"/>
                        </a:spcBef>
                        <a:spcAft>
                          <a:spcPts val="600"/>
                        </a:spcAft>
                        <a:buClr>
                          <a:srgbClr val="373737"/>
                        </a:buClr>
                        <a:buSzPct val="100000"/>
                        <a:buChar char="●"/>
                      </a:pPr>
                      <a:r>
                        <a:rPr lang="en" sz="1300" u="sng" spc="-20" baseline="0" dirty="0">
                          <a:solidFill>
                            <a:srgbClr val="0066CC"/>
                          </a:solidFill>
                          <a:highlight>
                            <a:srgbClr val="FCFCFC"/>
                          </a:highlight>
                          <a:hlinkClick r:id="rId9"/>
                        </a:rPr>
                        <a:t>Nursing — Advancement of LPNs to RNs</a:t>
                      </a:r>
                    </a:p>
                  </a:txBody>
                  <a:tcPr marL="91425" marR="91425" marT="91425" marB="91425"/>
                </a:tc>
                <a:tc>
                  <a:txBody>
                    <a:bodyPr/>
                    <a:lstStyle/>
                    <a:p>
                      <a:pPr marL="457200" lvl="0" indent="-311150" rtl="0">
                        <a:lnSpc>
                          <a:spcPct val="100000"/>
                        </a:lnSpc>
                        <a:spcBef>
                          <a:spcPts val="0"/>
                        </a:spcBef>
                        <a:spcAft>
                          <a:spcPts val="600"/>
                        </a:spcAft>
                        <a:buClr>
                          <a:srgbClr val="373737"/>
                        </a:buClr>
                        <a:buSzPct val="100000"/>
                        <a:buChar char="●"/>
                      </a:pPr>
                      <a:r>
                        <a:rPr lang="en" sz="1300" u="sng" spc="-20" baseline="0" dirty="0">
                          <a:solidFill>
                            <a:srgbClr val="0066CC"/>
                          </a:solidFill>
                          <a:highlight>
                            <a:srgbClr val="FCFCFC"/>
                          </a:highlight>
                          <a:hlinkClick r:id="rId10"/>
                        </a:rPr>
                        <a:t>Ophthalmic Technician</a:t>
                      </a:r>
                    </a:p>
                    <a:p>
                      <a:pPr marL="457200" lvl="0" indent="-311150" rtl="0">
                        <a:lnSpc>
                          <a:spcPct val="100000"/>
                        </a:lnSpc>
                        <a:spcBef>
                          <a:spcPts val="0"/>
                        </a:spcBef>
                        <a:spcAft>
                          <a:spcPts val="600"/>
                        </a:spcAft>
                        <a:buClr>
                          <a:srgbClr val="373737"/>
                        </a:buClr>
                        <a:buSzPct val="100000"/>
                        <a:buChar char="●"/>
                      </a:pPr>
                      <a:r>
                        <a:rPr lang="en" sz="1300" u="sng" spc="-20" baseline="0" dirty="0">
                          <a:solidFill>
                            <a:srgbClr val="0066CC"/>
                          </a:solidFill>
                          <a:highlight>
                            <a:srgbClr val="FCFCFC"/>
                          </a:highlight>
                          <a:hlinkClick r:id="rId11"/>
                        </a:rPr>
                        <a:t>Paramedic</a:t>
                      </a:r>
                    </a:p>
                    <a:p>
                      <a:pPr marL="457200" lvl="0" indent="-311150" rtl="0">
                        <a:lnSpc>
                          <a:spcPct val="100000"/>
                        </a:lnSpc>
                        <a:spcBef>
                          <a:spcPts val="0"/>
                        </a:spcBef>
                        <a:spcAft>
                          <a:spcPts val="600"/>
                        </a:spcAft>
                        <a:buClr>
                          <a:srgbClr val="373737"/>
                        </a:buClr>
                        <a:buSzPct val="100000"/>
                        <a:buChar char="●"/>
                      </a:pPr>
                      <a:r>
                        <a:rPr lang="en" sz="1300" u="sng" spc="-20" baseline="0" dirty="0">
                          <a:solidFill>
                            <a:srgbClr val="0066CC"/>
                          </a:solidFill>
                          <a:highlight>
                            <a:srgbClr val="FCFCFC"/>
                          </a:highlight>
                          <a:hlinkClick r:id="rId12"/>
                        </a:rPr>
                        <a:t>Pharmacy Technician</a:t>
                      </a:r>
                    </a:p>
                    <a:p>
                      <a:pPr marL="457200" lvl="0" indent="-311150" rtl="0">
                        <a:lnSpc>
                          <a:spcPct val="100000"/>
                        </a:lnSpc>
                        <a:spcBef>
                          <a:spcPts val="0"/>
                        </a:spcBef>
                        <a:spcAft>
                          <a:spcPts val="600"/>
                        </a:spcAft>
                        <a:buClr>
                          <a:srgbClr val="373737"/>
                        </a:buClr>
                        <a:buSzPct val="100000"/>
                        <a:buChar char="●"/>
                      </a:pPr>
                      <a:r>
                        <a:rPr lang="en" sz="1300" u="sng" spc="-20" baseline="0" dirty="0">
                          <a:solidFill>
                            <a:srgbClr val="0066CC"/>
                          </a:solidFill>
                          <a:highlight>
                            <a:srgbClr val="FCFCFC"/>
                          </a:highlight>
                          <a:hlinkClick r:id="rId13"/>
                        </a:rPr>
                        <a:t>Physical Therapist Assistant</a:t>
                      </a:r>
                    </a:p>
                    <a:p>
                      <a:pPr marL="457200" lvl="0" indent="-311150" rtl="0">
                        <a:lnSpc>
                          <a:spcPct val="100000"/>
                        </a:lnSpc>
                        <a:spcBef>
                          <a:spcPts val="0"/>
                        </a:spcBef>
                        <a:spcAft>
                          <a:spcPts val="600"/>
                        </a:spcAft>
                        <a:buClr>
                          <a:srgbClr val="373737"/>
                        </a:buClr>
                        <a:buSzPct val="100000"/>
                        <a:buChar char="●"/>
                      </a:pPr>
                      <a:r>
                        <a:rPr lang="en" sz="1300" u="sng" spc="-20" baseline="0" dirty="0">
                          <a:solidFill>
                            <a:srgbClr val="0066CC"/>
                          </a:solidFill>
                          <a:highlight>
                            <a:srgbClr val="FCFCFC"/>
                          </a:highlight>
                          <a:hlinkClick r:id="rId14"/>
                        </a:rPr>
                        <a:t>Pre-Nursing</a:t>
                      </a:r>
                    </a:p>
                    <a:p>
                      <a:pPr marL="457200" lvl="0" indent="-311150" rtl="0">
                        <a:lnSpc>
                          <a:spcPct val="100000"/>
                        </a:lnSpc>
                        <a:spcBef>
                          <a:spcPts val="0"/>
                        </a:spcBef>
                        <a:spcAft>
                          <a:spcPts val="600"/>
                        </a:spcAft>
                        <a:buClr>
                          <a:srgbClr val="373737"/>
                        </a:buClr>
                        <a:buSzPct val="100000"/>
                        <a:buChar char="●"/>
                      </a:pPr>
                      <a:r>
                        <a:rPr lang="en" sz="1300" u="sng" spc="-20" baseline="0" dirty="0">
                          <a:solidFill>
                            <a:srgbClr val="0066CC"/>
                          </a:solidFill>
                          <a:highlight>
                            <a:srgbClr val="FCFCFC"/>
                          </a:highlight>
                          <a:hlinkClick r:id="rId15"/>
                        </a:rPr>
                        <a:t>Radiographer</a:t>
                      </a:r>
                    </a:p>
                    <a:p>
                      <a:pPr marL="457200" lvl="0" indent="-311150" rtl="0">
                        <a:lnSpc>
                          <a:spcPct val="100000"/>
                        </a:lnSpc>
                        <a:spcBef>
                          <a:spcPts val="0"/>
                        </a:spcBef>
                        <a:spcAft>
                          <a:spcPts val="600"/>
                        </a:spcAft>
                        <a:buClr>
                          <a:srgbClr val="373737"/>
                        </a:buClr>
                        <a:buSzPct val="100000"/>
                        <a:buChar char="●"/>
                      </a:pPr>
                      <a:r>
                        <a:rPr lang="en" sz="1300" u="sng" spc="-20" baseline="0" dirty="0">
                          <a:solidFill>
                            <a:srgbClr val="0066CC"/>
                          </a:solidFill>
                          <a:highlight>
                            <a:srgbClr val="FCFCFC"/>
                          </a:highlight>
                          <a:hlinkClick r:id="rId16"/>
                        </a:rPr>
                        <a:t>Respiratory Therapist</a:t>
                      </a:r>
                    </a:p>
                    <a:p>
                      <a:pPr marL="457200" lvl="0" indent="-311150" rtl="0">
                        <a:lnSpc>
                          <a:spcPct val="100000"/>
                        </a:lnSpc>
                        <a:spcBef>
                          <a:spcPts val="0"/>
                        </a:spcBef>
                        <a:spcAft>
                          <a:spcPts val="600"/>
                        </a:spcAft>
                        <a:buClr>
                          <a:srgbClr val="373737"/>
                        </a:buClr>
                        <a:buSzPct val="100000"/>
                        <a:buChar char="●"/>
                      </a:pPr>
                      <a:r>
                        <a:rPr lang="en" sz="1300" u="sng" spc="-20" baseline="0" dirty="0">
                          <a:solidFill>
                            <a:srgbClr val="0066CC"/>
                          </a:solidFill>
                          <a:highlight>
                            <a:srgbClr val="FCFCFC"/>
                          </a:highlight>
                          <a:hlinkClick r:id="rId17"/>
                        </a:rPr>
                        <a:t>Surgical Technologist</a:t>
                      </a:r>
                    </a:p>
                  </a:txBody>
                  <a:tcPr marL="91425" marR="91425" marT="91425" marB="91425"/>
                </a:tc>
                <a:tc>
                  <a:txBody>
                    <a:bodyPr/>
                    <a:lstStyle/>
                    <a:p>
                      <a:pPr marL="457200" lvl="0" indent="-311150" rtl="0">
                        <a:spcBef>
                          <a:spcPts val="0"/>
                        </a:spcBef>
                        <a:buClr>
                          <a:srgbClr val="38761D"/>
                        </a:buClr>
                        <a:buSzPct val="100000"/>
                        <a:buChar char="●"/>
                      </a:pPr>
                      <a:r>
                        <a:rPr lang="en" sz="1300" u="sng" dirty="0">
                          <a:solidFill>
                            <a:srgbClr val="38761D"/>
                          </a:solidFill>
                        </a:rPr>
                        <a:t>Pre-Engineering</a:t>
                      </a:r>
                    </a:p>
                    <a:p>
                      <a:pPr marL="457200" lvl="0" indent="-311150" rtl="0">
                        <a:spcBef>
                          <a:spcPts val="0"/>
                        </a:spcBef>
                        <a:buClr>
                          <a:srgbClr val="38761D"/>
                        </a:buClr>
                        <a:buSzPct val="100000"/>
                        <a:buChar char="●"/>
                      </a:pPr>
                      <a:r>
                        <a:rPr lang="en" sz="1300" u="sng" dirty="0">
                          <a:solidFill>
                            <a:srgbClr val="38761D"/>
                          </a:solidFill>
                        </a:rPr>
                        <a:t>Computer-Aided Drafting (CAD)</a:t>
                      </a:r>
                    </a:p>
                    <a:p>
                      <a:pPr marL="457200" lvl="0" indent="-311150" rtl="0">
                        <a:spcBef>
                          <a:spcPts val="0"/>
                        </a:spcBef>
                        <a:buClr>
                          <a:srgbClr val="38761D"/>
                        </a:buClr>
                        <a:buSzPct val="100000"/>
                        <a:buChar char="●"/>
                      </a:pPr>
                      <a:r>
                        <a:rPr lang="en" sz="1300" u="sng" dirty="0">
                          <a:solidFill>
                            <a:srgbClr val="38761D"/>
                          </a:solidFill>
                        </a:rPr>
                        <a:t>Energy Technology / HVAC</a:t>
                      </a:r>
                    </a:p>
                    <a:p>
                      <a:pPr marL="457200" lvl="0" indent="-311150">
                        <a:spcBef>
                          <a:spcPts val="0"/>
                        </a:spcBef>
                        <a:buClr>
                          <a:srgbClr val="38761D"/>
                        </a:buClr>
                        <a:buSzPct val="100000"/>
                        <a:buChar char="●"/>
                      </a:pPr>
                      <a:r>
                        <a:rPr lang="en" sz="1300" u="sng" dirty="0">
                          <a:solidFill>
                            <a:srgbClr val="38761D"/>
                          </a:solidFill>
                        </a:rPr>
                        <a:t>Welding</a:t>
                      </a:r>
                    </a:p>
                  </a:txBody>
                  <a:tcPr marL="91425" marR="91425" marT="91425" marB="91425"/>
                </a:tc>
                <a:tc>
                  <a:txBody>
                    <a:bodyPr/>
                    <a:lstStyle/>
                    <a:p>
                      <a:pPr marL="457200" lvl="0" indent="-311150" rtl="0">
                        <a:spcBef>
                          <a:spcPts val="0"/>
                        </a:spcBef>
                        <a:buClr>
                          <a:srgbClr val="38761D"/>
                        </a:buClr>
                        <a:buSzPct val="100000"/>
                        <a:buChar char="●"/>
                      </a:pPr>
                      <a:r>
                        <a:rPr lang="en" sz="1300" u="sng" dirty="0">
                          <a:solidFill>
                            <a:srgbClr val="38761D"/>
                          </a:solidFill>
                        </a:rPr>
                        <a:t>Automotive Technology</a:t>
                      </a:r>
                    </a:p>
                    <a:p>
                      <a:pPr marL="457200" lvl="0" indent="-311150" rtl="0">
                        <a:spcBef>
                          <a:spcPts val="0"/>
                        </a:spcBef>
                        <a:buClr>
                          <a:srgbClr val="38761D"/>
                        </a:buClr>
                        <a:buSzPct val="100000"/>
                        <a:buChar char="●"/>
                      </a:pPr>
                      <a:r>
                        <a:rPr lang="en" sz="1300" u="sng" dirty="0">
                          <a:solidFill>
                            <a:srgbClr val="38761D"/>
                          </a:solidFill>
                        </a:rPr>
                        <a:t>Architecture</a:t>
                      </a:r>
                    </a:p>
                    <a:p>
                      <a:pPr marL="457200" lvl="0" indent="-311150" rtl="0">
                        <a:spcBef>
                          <a:spcPts val="0"/>
                        </a:spcBef>
                        <a:buClr>
                          <a:srgbClr val="38761D"/>
                        </a:buClr>
                        <a:buSzPct val="100000"/>
                        <a:buChar char="●"/>
                      </a:pPr>
                      <a:r>
                        <a:rPr lang="en" sz="1300" u="sng" dirty="0">
                          <a:solidFill>
                            <a:srgbClr val="38761D"/>
                          </a:solidFill>
                        </a:rPr>
                        <a:t>Electrical Engineering</a:t>
                      </a:r>
                    </a:p>
                    <a:p>
                      <a:pPr marL="457200" lvl="0" indent="-311150" rtl="0">
                        <a:spcBef>
                          <a:spcPts val="0"/>
                        </a:spcBef>
                        <a:buClr>
                          <a:srgbClr val="38761D"/>
                        </a:buClr>
                        <a:buSzPct val="100000"/>
                        <a:buChar char="●"/>
                      </a:pPr>
                      <a:r>
                        <a:rPr lang="en" sz="1300" u="sng" dirty="0">
                          <a:solidFill>
                            <a:srgbClr val="38761D"/>
                          </a:solidFill>
                        </a:rPr>
                        <a:t>Computer Information Systems</a:t>
                      </a:r>
                    </a:p>
                    <a:p>
                      <a:pPr marL="457200" lvl="0" indent="-311150" rtl="0">
                        <a:spcBef>
                          <a:spcPts val="0"/>
                        </a:spcBef>
                        <a:buClr>
                          <a:srgbClr val="38761D"/>
                        </a:buClr>
                        <a:buSzPct val="100000"/>
                        <a:buChar char="●"/>
                      </a:pPr>
                      <a:r>
                        <a:rPr lang="en" sz="1300" u="sng" dirty="0">
                          <a:solidFill>
                            <a:srgbClr val="38761D"/>
                          </a:solidFill>
                        </a:rPr>
                        <a:t>CNC Automated Tool Design</a:t>
                      </a:r>
                    </a:p>
                  </a:txBody>
                  <a:tcPr marL="91425" marR="91425" marT="91425" marB="91425"/>
                </a:tc>
                <a:extLst>
                  <a:ext uri="{0D108BD9-81ED-4DB2-BD59-A6C34878D82A}">
                    <a16:rowId xmlns:a16="http://schemas.microsoft.com/office/drawing/2014/main" val="10000"/>
                  </a:ext>
                </a:extLst>
              </a:tr>
            </a:tbl>
          </a:graphicData>
        </a:graphic>
      </p:graphicFrame>
      <p:sp>
        <p:nvSpPr>
          <p:cNvPr id="117" name="Shape 117"/>
          <p:cNvSpPr txBox="1"/>
          <p:nvPr/>
        </p:nvSpPr>
        <p:spPr>
          <a:xfrm>
            <a:off x="2383575" y="2559200"/>
            <a:ext cx="627300" cy="112800"/>
          </a:xfrm>
          <a:prstGeom prst="rect">
            <a:avLst/>
          </a:prstGeom>
          <a:noFill/>
          <a:ln>
            <a:noFill/>
          </a:ln>
        </p:spPr>
        <p:txBody>
          <a:bodyPr lIns="91425" tIns="91425" rIns="91425" bIns="91425" anchor="t" anchorCtr="0">
            <a:noAutofit/>
          </a:bodyPr>
          <a:lstStyle/>
          <a:p>
            <a:pPr lvl="0">
              <a:spcBef>
                <a:spcPts val="0"/>
              </a:spcBef>
              <a:buNone/>
            </a:pPr>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311700" y="93775"/>
            <a:ext cx="8520600" cy="572700"/>
          </a:xfrm>
          <a:prstGeom prst="rect">
            <a:avLst/>
          </a:prstGeom>
        </p:spPr>
        <p:txBody>
          <a:bodyPr lIns="91425" tIns="91425" rIns="91425" bIns="91425" anchor="t" anchorCtr="0">
            <a:noAutofit/>
          </a:bodyPr>
          <a:lstStyle/>
          <a:p>
            <a:pPr lvl="0">
              <a:spcBef>
                <a:spcPts val="0"/>
              </a:spcBef>
              <a:buClr>
                <a:schemeClr val="dk1"/>
              </a:buClr>
              <a:buSzPct val="39285"/>
              <a:buFont typeface="Arial"/>
              <a:buNone/>
            </a:pPr>
            <a:r>
              <a:rPr lang="en"/>
              <a:t>How will my next 5 years look?</a:t>
            </a:r>
          </a:p>
          <a:p>
            <a:pPr lvl="0" rtl="0">
              <a:spcBef>
                <a:spcPts val="0"/>
              </a:spcBef>
              <a:buNone/>
            </a:pPr>
            <a:endParaRPr sz="2400"/>
          </a:p>
        </p:txBody>
      </p:sp>
      <p:sp>
        <p:nvSpPr>
          <p:cNvPr id="123" name="Shape 123"/>
          <p:cNvSpPr txBox="1">
            <a:spLocks noGrp="1"/>
          </p:cNvSpPr>
          <p:nvPr>
            <p:ph type="body" idx="1"/>
          </p:nvPr>
        </p:nvSpPr>
        <p:spPr>
          <a:xfrm>
            <a:off x="311700" y="1152475"/>
            <a:ext cx="102300" cy="14100"/>
          </a:xfrm>
          <a:prstGeom prst="rect">
            <a:avLst/>
          </a:prstGeom>
        </p:spPr>
        <p:txBody>
          <a:bodyPr lIns="91425" tIns="91425" rIns="91425" bIns="91425" anchor="t" anchorCtr="0">
            <a:noAutofit/>
          </a:bodyPr>
          <a:lstStyle/>
          <a:p>
            <a:pPr lvl="0" rtl="0">
              <a:spcBef>
                <a:spcPts val="0"/>
              </a:spcBef>
              <a:buNone/>
            </a:pPr>
            <a:endParaRPr/>
          </a:p>
        </p:txBody>
      </p:sp>
      <p:graphicFrame>
        <p:nvGraphicFramePr>
          <p:cNvPr id="124" name="Shape 124"/>
          <p:cNvGraphicFramePr/>
          <p:nvPr/>
        </p:nvGraphicFramePr>
        <p:xfrm>
          <a:off x="-900" y="572450"/>
          <a:ext cx="9202275" cy="4481475"/>
        </p:xfrm>
        <a:graphic>
          <a:graphicData uri="http://schemas.openxmlformats.org/drawingml/2006/table">
            <a:tbl>
              <a:tblPr>
                <a:noFill/>
                <a:tableStyleId>{F4813551-6F3C-4148-9679-8A1A8068D8C2}</a:tableStyleId>
              </a:tblPr>
              <a:tblGrid>
                <a:gridCol w="3519050">
                  <a:extLst>
                    <a:ext uri="{9D8B030D-6E8A-4147-A177-3AD203B41FA5}">
                      <a16:colId xmlns:a16="http://schemas.microsoft.com/office/drawing/2014/main" val="20000"/>
                    </a:ext>
                  </a:extLst>
                </a:gridCol>
                <a:gridCol w="2891800">
                  <a:extLst>
                    <a:ext uri="{9D8B030D-6E8A-4147-A177-3AD203B41FA5}">
                      <a16:colId xmlns:a16="http://schemas.microsoft.com/office/drawing/2014/main" val="20001"/>
                    </a:ext>
                  </a:extLst>
                </a:gridCol>
                <a:gridCol w="2791425">
                  <a:extLst>
                    <a:ext uri="{9D8B030D-6E8A-4147-A177-3AD203B41FA5}">
                      <a16:colId xmlns:a16="http://schemas.microsoft.com/office/drawing/2014/main" val="20002"/>
                    </a:ext>
                  </a:extLst>
                </a:gridCol>
              </a:tblGrid>
              <a:tr h="793425">
                <a:tc>
                  <a:txBody>
                    <a:bodyPr/>
                    <a:lstStyle/>
                    <a:p>
                      <a:pPr lvl="0">
                        <a:spcBef>
                          <a:spcPts val="0"/>
                        </a:spcBef>
                        <a:buNone/>
                      </a:pPr>
                      <a:endParaRPr/>
                    </a:p>
                  </a:txBody>
                  <a:tcPr marL="91425" marR="91425" marT="91425" marB="91425"/>
                </a:tc>
                <a:tc>
                  <a:txBody>
                    <a:bodyPr/>
                    <a:lstStyle/>
                    <a:p>
                      <a:pPr lvl="0">
                        <a:spcBef>
                          <a:spcPts val="0"/>
                        </a:spcBef>
                        <a:buNone/>
                      </a:pPr>
                      <a:endParaRPr/>
                    </a:p>
                  </a:txBody>
                  <a:tcPr marL="91425" marR="91425" marT="91425" marB="91425"/>
                </a:tc>
                <a:tc>
                  <a:txBody>
                    <a:bodyPr/>
                    <a:lstStyle/>
                    <a:p>
                      <a:pPr lvl="0">
                        <a:spcBef>
                          <a:spcPts val="0"/>
                        </a:spcBef>
                        <a:buNone/>
                      </a:pPr>
                      <a:endParaRPr/>
                    </a:p>
                  </a:txBody>
                  <a:tcPr marL="91425" marR="91425" marT="91425" marB="91425"/>
                </a:tc>
                <a:extLst>
                  <a:ext uri="{0D108BD9-81ED-4DB2-BD59-A6C34878D82A}">
                    <a16:rowId xmlns:a16="http://schemas.microsoft.com/office/drawing/2014/main" val="10000"/>
                  </a:ext>
                </a:extLst>
              </a:tr>
              <a:tr h="3464525">
                <a:tc>
                  <a:txBody>
                    <a:bodyPr/>
                    <a:lstStyle/>
                    <a:p>
                      <a:pPr lvl="0" algn="ctr" rtl="0">
                        <a:spcBef>
                          <a:spcPts val="0"/>
                        </a:spcBef>
                        <a:buNone/>
                      </a:pPr>
                      <a:r>
                        <a:rPr lang="en" sz="2000" b="1"/>
                        <a:t>Henry Ford Early College - Health</a:t>
                      </a:r>
                    </a:p>
                    <a:p>
                      <a:pPr marL="457200" lvl="0" indent="-342900" rtl="0">
                        <a:spcBef>
                          <a:spcPts val="0"/>
                        </a:spcBef>
                        <a:buSzPct val="100000"/>
                        <a:buChar char="●"/>
                      </a:pPr>
                      <a:r>
                        <a:rPr lang="en" sz="1800"/>
                        <a:t>9th Grade Year: Heavy in Science</a:t>
                      </a:r>
                    </a:p>
                    <a:p>
                      <a:pPr marL="457200" lvl="0" indent="-342900" rtl="0">
                        <a:spcBef>
                          <a:spcPts val="0"/>
                        </a:spcBef>
                        <a:buSzPct val="100000"/>
                        <a:buChar char="●"/>
                      </a:pPr>
                      <a:r>
                        <a:rPr lang="en" sz="1800"/>
                        <a:t>10th Grade Year: Begin College Coursework</a:t>
                      </a:r>
                    </a:p>
                    <a:p>
                      <a:pPr marL="457200" lvl="0" indent="-342900" rtl="0">
                        <a:spcBef>
                          <a:spcPts val="0"/>
                        </a:spcBef>
                        <a:buSzPct val="100000"/>
                        <a:buChar char="●"/>
                      </a:pPr>
                      <a:r>
                        <a:rPr lang="en" sz="1800"/>
                        <a:t>11th Grade Year: Half College, Half High School</a:t>
                      </a:r>
                    </a:p>
                    <a:p>
                      <a:pPr marL="457200" lvl="0" indent="-342900" rtl="0">
                        <a:spcBef>
                          <a:spcPts val="0"/>
                        </a:spcBef>
                        <a:buSzPct val="100000"/>
                        <a:buChar char="●"/>
                      </a:pPr>
                      <a:r>
                        <a:rPr lang="en" sz="1800"/>
                        <a:t>Final two years: Majority College Coursework</a:t>
                      </a:r>
                    </a:p>
                  </a:txBody>
                  <a:tcPr marL="91425" marR="91425" marT="91425" marB="91425"/>
                </a:tc>
                <a:tc>
                  <a:txBody>
                    <a:bodyPr/>
                    <a:lstStyle/>
                    <a:p>
                      <a:pPr lvl="0" algn="ctr" rtl="0">
                        <a:spcBef>
                          <a:spcPts val="0"/>
                        </a:spcBef>
                        <a:buNone/>
                      </a:pPr>
                      <a:r>
                        <a:rPr lang="en" sz="2000" b="1"/>
                        <a:t>Henry Ford Collegiate Academy</a:t>
                      </a:r>
                    </a:p>
                    <a:p>
                      <a:pPr marL="457200" lvl="0" indent="-342900" rtl="0">
                        <a:spcBef>
                          <a:spcPts val="0"/>
                        </a:spcBef>
                        <a:buClr>
                          <a:schemeClr val="dk1"/>
                        </a:buClr>
                        <a:buSzPct val="100000"/>
                        <a:buChar char="●"/>
                      </a:pPr>
                      <a:r>
                        <a:rPr lang="en" sz="1800">
                          <a:solidFill>
                            <a:schemeClr val="dk1"/>
                          </a:solidFill>
                        </a:rPr>
                        <a:t>9th &amp; 10th Grade Year: High School Coursework at home high school</a:t>
                      </a:r>
                    </a:p>
                    <a:p>
                      <a:pPr marL="457200" lvl="0" indent="-342900" rtl="0">
                        <a:spcBef>
                          <a:spcPts val="0"/>
                        </a:spcBef>
                        <a:buClr>
                          <a:schemeClr val="dk1"/>
                        </a:buClr>
                        <a:buSzPct val="100000"/>
                        <a:buChar char="●"/>
                      </a:pPr>
                      <a:r>
                        <a:rPr lang="en" sz="1800">
                          <a:solidFill>
                            <a:schemeClr val="dk1"/>
                          </a:solidFill>
                        </a:rPr>
                        <a:t>Final three years (beginning in 11th Grade): Majority College Coursework</a:t>
                      </a:r>
                    </a:p>
                  </a:txBody>
                  <a:tcPr marL="91425" marR="91425" marT="91425" marB="91425"/>
                </a:tc>
                <a:tc>
                  <a:txBody>
                    <a:bodyPr/>
                    <a:lstStyle/>
                    <a:p>
                      <a:pPr lvl="0" algn="ctr" rtl="0">
                        <a:spcBef>
                          <a:spcPts val="0"/>
                        </a:spcBef>
                        <a:buNone/>
                      </a:pPr>
                      <a:r>
                        <a:rPr lang="en" sz="1600" b="1"/>
                        <a:t>Henry Ford Early College- Adv. Manufacturing</a:t>
                      </a:r>
                    </a:p>
                    <a:p>
                      <a:pPr marL="457200" lvl="0" indent="-342900" rtl="0">
                        <a:spcBef>
                          <a:spcPts val="0"/>
                        </a:spcBef>
                        <a:buClr>
                          <a:schemeClr val="dk1"/>
                        </a:buClr>
                        <a:buSzPct val="100000"/>
                        <a:buChar char="●"/>
                      </a:pPr>
                      <a:r>
                        <a:rPr lang="en" sz="1800">
                          <a:solidFill>
                            <a:schemeClr val="dk1"/>
                          </a:solidFill>
                        </a:rPr>
                        <a:t>9th Grade Year: Heavy in Science</a:t>
                      </a:r>
                    </a:p>
                    <a:p>
                      <a:pPr marL="457200" lvl="0" indent="-342900" rtl="0">
                        <a:spcBef>
                          <a:spcPts val="0"/>
                        </a:spcBef>
                        <a:buClr>
                          <a:schemeClr val="dk1"/>
                        </a:buClr>
                        <a:buSzPct val="100000"/>
                        <a:buChar char="●"/>
                      </a:pPr>
                      <a:r>
                        <a:rPr lang="en" sz="1800">
                          <a:solidFill>
                            <a:schemeClr val="dk1"/>
                          </a:solidFill>
                        </a:rPr>
                        <a:t>10th Grade Year: Begin College Coursework</a:t>
                      </a:r>
                    </a:p>
                    <a:p>
                      <a:pPr marL="457200" lvl="0" indent="-342900" rtl="0">
                        <a:spcBef>
                          <a:spcPts val="0"/>
                        </a:spcBef>
                        <a:buClr>
                          <a:schemeClr val="dk1"/>
                        </a:buClr>
                        <a:buSzPct val="100000"/>
                        <a:buChar char="●"/>
                      </a:pPr>
                      <a:r>
                        <a:rPr lang="en" sz="1800">
                          <a:solidFill>
                            <a:schemeClr val="dk1"/>
                          </a:solidFill>
                        </a:rPr>
                        <a:t>11th Grade Year: Half College, Half High School</a:t>
                      </a:r>
                    </a:p>
                    <a:p>
                      <a:pPr marL="457200" lvl="0" indent="-342900" rtl="0">
                        <a:spcBef>
                          <a:spcPts val="0"/>
                        </a:spcBef>
                        <a:buClr>
                          <a:schemeClr val="dk1"/>
                        </a:buClr>
                        <a:buSzPct val="100000"/>
                        <a:buChar char="●"/>
                      </a:pPr>
                      <a:r>
                        <a:rPr lang="en" sz="1800">
                          <a:solidFill>
                            <a:schemeClr val="dk1"/>
                          </a:solidFill>
                        </a:rPr>
                        <a:t>Final two years: Majority College Coursework</a:t>
                      </a:r>
                    </a:p>
                  </a:txBody>
                  <a:tcPr marL="91425" marR="91425" marT="91425" marB="91425"/>
                </a:tc>
                <a:extLst>
                  <a:ext uri="{0D108BD9-81ED-4DB2-BD59-A6C34878D82A}">
                    <a16:rowId xmlns:a16="http://schemas.microsoft.com/office/drawing/2014/main" val="10001"/>
                  </a:ext>
                </a:extLst>
              </a:tr>
            </a:tbl>
          </a:graphicData>
        </a:graphic>
      </p:graphicFrame>
      <p:pic>
        <p:nvPicPr>
          <p:cNvPr id="125" name="Shape 125"/>
          <p:cNvPicPr preferRelativeResize="0"/>
          <p:nvPr/>
        </p:nvPicPr>
        <p:blipFill rotWithShape="1">
          <a:blip r:embed="rId3">
            <a:alphaModFix/>
          </a:blip>
          <a:srcRect t="22879" b="25285"/>
          <a:stretch/>
        </p:blipFill>
        <p:spPr>
          <a:xfrm>
            <a:off x="650399" y="572450"/>
            <a:ext cx="2086575" cy="792600"/>
          </a:xfrm>
          <a:prstGeom prst="rect">
            <a:avLst/>
          </a:prstGeom>
          <a:noFill/>
          <a:ln>
            <a:noFill/>
          </a:ln>
        </p:spPr>
      </p:pic>
      <p:pic>
        <p:nvPicPr>
          <p:cNvPr id="126" name="Shape 126" descr="Collegiate Academy.png"/>
          <p:cNvPicPr preferRelativeResize="0"/>
          <p:nvPr/>
        </p:nvPicPr>
        <p:blipFill rotWithShape="1">
          <a:blip r:embed="rId4">
            <a:alphaModFix/>
          </a:blip>
          <a:srcRect l="4926" t="10032" r="71218" b="45926"/>
          <a:stretch/>
        </p:blipFill>
        <p:spPr>
          <a:xfrm>
            <a:off x="4076400" y="585737"/>
            <a:ext cx="766027" cy="766025"/>
          </a:xfrm>
          <a:prstGeom prst="rect">
            <a:avLst/>
          </a:prstGeom>
          <a:noFill/>
          <a:ln>
            <a:noFill/>
          </a:ln>
        </p:spPr>
      </p:pic>
      <p:pic>
        <p:nvPicPr>
          <p:cNvPr id="127" name="Shape 127"/>
          <p:cNvPicPr preferRelativeResize="0"/>
          <p:nvPr/>
        </p:nvPicPr>
        <p:blipFill>
          <a:blip r:embed="rId5">
            <a:alphaModFix/>
          </a:blip>
          <a:stretch>
            <a:fillRect/>
          </a:stretch>
        </p:blipFill>
        <p:spPr>
          <a:xfrm>
            <a:off x="7162149" y="585762"/>
            <a:ext cx="766024" cy="766024"/>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988</Words>
  <Application>Microsoft Office PowerPoint</Application>
  <PresentationFormat>On-screen Show (16:9)</PresentationFormat>
  <Paragraphs>120</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arial</vt:lpstr>
      <vt:lpstr>Times New Roman</vt:lpstr>
      <vt:lpstr>simple-light-2</vt:lpstr>
      <vt:lpstr>Henry Ford Early College Programs Dearborn Public Schools Three Unique Programs,  Offering Opportunity and Endless Possibilities</vt:lpstr>
      <vt:lpstr>PowerPoint Presentation</vt:lpstr>
      <vt:lpstr>PowerPoint Presentation</vt:lpstr>
      <vt:lpstr>Is an Early College Program Right for Me?</vt:lpstr>
      <vt:lpstr>What is an Early College? Is this the same as Dual Enrollment?</vt:lpstr>
      <vt:lpstr>What are these programs?</vt:lpstr>
      <vt:lpstr>What are the differences between the programs?</vt:lpstr>
      <vt:lpstr>Specific Associate’s Programs of Study, Health/Manufacturing Schools:</vt:lpstr>
      <vt:lpstr>How will my next 5 years look? </vt:lpstr>
      <vt:lpstr>Application Process</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Henry Ford Early College Programs Dearborn Public Schools Three Unique Programs,  Offering Opportunity and Endless Possibilities</dc:title>
  <dc:creator>Mark Rummel</dc:creator>
  <cp:lastModifiedBy>Mark Rummel</cp:lastModifiedBy>
  <cp:revision>4</cp:revision>
  <dcterms:modified xsi:type="dcterms:W3CDTF">2017-01-17T18:46:47Z</dcterms:modified>
</cp:coreProperties>
</file>