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71" r:id="rId4"/>
    <p:sldId id="260" r:id="rId5"/>
    <p:sldId id="269" r:id="rId6"/>
    <p:sldId id="259" r:id="rId7"/>
    <p:sldId id="257" r:id="rId8"/>
    <p:sldId id="267" r:id="rId9"/>
    <p:sldId id="263" r:id="rId10"/>
    <p:sldId id="266" r:id="rId11"/>
    <p:sldId id="272" r:id="rId12"/>
    <p:sldId id="273" r:id="rId13"/>
    <p:sldId id="264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359106C-BBBF-4ACA-B5A3-0964250D5711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9ED4846-BBB4-455A-8F16-2D36E0AAD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FE98A3-4D6F-4C74-922E-B45F75E91B65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BD4525-BB66-4673-BE56-21868A108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F604EB-1F68-454F-9689-AE6DCA634D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There is a  link to the full CAFÉ menu with parent pipelines for all strategies.  You need the password (from Jeannine) to log in though. 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C364AB-BDDC-45E0-B846-629F5AEF862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cs typeface="+mn-cs"/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cs typeface="+mn-cs"/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07055-D3FB-4820-A17E-B98D9A0A0668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pPr>
              <a:defRPr/>
            </a:pPr>
            <a:fld id="{399745CA-7FA3-4C8B-BDDE-BBADFF999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35C81-9E75-4A96-8115-6D83E80F7896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17EE-E011-4618-AC33-B6097D217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E784-3E48-4A81-8A43-75288DEDA49E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41D51-3E73-42C4-967A-6D48D3A29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6AD34-1A4E-44E9-9457-76B2FF028C48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3C2BB-242D-4882-9976-FC2FDBD08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cs typeface="+mn-cs"/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cs typeface="+mn-cs"/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B8A8-92C3-4C15-9951-C75552C7A9A5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1C1C19-1949-4BCC-9ABF-DA1FA4C8D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B87C-29F4-405B-AD2F-EEE521968C47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0D816-9F95-4696-9620-BD62B732D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71306-5D7A-40B7-A51F-906826BC462B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2AE3-942A-4AF6-9556-FEF3ED2CC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2D0B0-0410-442E-BD73-DA4BADFF724D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D74DD-7431-42E1-9EDE-BF78C419B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50213-917C-492B-90A8-9185B8E1F3B3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5FFC3-BF67-472F-A1A7-BB77B5CE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D5ED0-2210-4259-8D58-E2ED53E9986C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9FFE0-1579-4EE3-96FF-503AB6298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DAC7-FE9F-4118-A592-B53188241491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89BC-3916-4D5F-82A6-19FEC081E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9CBB10-AE0F-4B9F-8E89-8B28238F8C88}" type="datetimeFigureOut">
              <a:rPr lang="en-US"/>
              <a:pPr>
                <a:defRPr/>
              </a:pPr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F87E91-BB36-4BC0-B964-BFD6BAC85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19" r:id="rId2"/>
    <p:sldLayoutId id="2147484321" r:id="rId3"/>
    <p:sldLayoutId id="2147484318" r:id="rId4"/>
    <p:sldLayoutId id="2147484317" r:id="rId5"/>
    <p:sldLayoutId id="2147484316" r:id="rId6"/>
    <p:sldLayoutId id="2147484322" r:id="rId7"/>
    <p:sldLayoutId id="2147484323" r:id="rId8"/>
    <p:sldLayoutId id="2147484324" r:id="rId9"/>
    <p:sldLayoutId id="2147484315" r:id="rId10"/>
    <p:sldLayoutId id="21474843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wmf"/><Relationship Id="rId4" Type="http://schemas.openxmlformats.org/officeDocument/2006/relationships/hyperlink" Target="http://www.thedailycafe.com/public/913.cf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" y="2759075"/>
            <a:ext cx="86868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sz="8000" dirty="0" smtClean="0"/>
              <a:t>Parent Meeting</a:t>
            </a:r>
            <a:endParaRPr lang="en-US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533400"/>
          </a:xfrm>
        </p:spPr>
        <p:txBody>
          <a:bodyPr/>
          <a:lstStyle/>
          <a:p>
            <a:pPr eaLnBrk="1" hangingPunct="1"/>
            <a:r>
              <a:rPr lang="en-US" sz="2800" b="1" smtClean="0"/>
              <a:t>Reading Strategies </a:t>
            </a:r>
            <a:r>
              <a:rPr lang="ar-LB" sz="2800" b="1" smtClean="0"/>
              <a:t>-اساليب في القراءة </a:t>
            </a:r>
            <a:endParaRPr lang="en-US" sz="2800" b="1" smtClean="0">
              <a:cs typeface="Arial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1714500" y="533400"/>
            <a:ext cx="5829300" cy="1752600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3581400" y="2667000"/>
            <a:ext cx="2097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LB" sz="3200" b="1"/>
              <a:t>اجتماع الاهالي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C:\Users\abdulla\Documents\animated-gif-hourglas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0663" y="1600200"/>
            <a:ext cx="38862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747103" y="381000"/>
            <a:ext cx="4092339" cy="92333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Let’s Try It…</a:t>
            </a:r>
          </a:p>
        </p:txBody>
      </p:sp>
      <p:pic>
        <p:nvPicPr>
          <p:cNvPr id="26628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1666">
            <a:off x="719138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7147">
            <a:off x="7010400" y="5105400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86000" y="5459413"/>
            <a:ext cx="4675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LB" sz="3200" b="1"/>
              <a:t>هيا نجرب هذا الاسلوب في القراءة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2"/>
          <p:cNvSpPr txBox="1">
            <a:spLocks noChangeArrowheads="1"/>
          </p:cNvSpPr>
          <p:nvPr/>
        </p:nvSpPr>
        <p:spPr bwMode="auto">
          <a:xfrm>
            <a:off x="588963" y="2970213"/>
            <a:ext cx="7848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At the beginning of the story…</a:t>
            </a:r>
            <a:r>
              <a:rPr lang="ar-LB">
                <a:latin typeface="Calibri" pitchFamily="34" charset="0"/>
              </a:rPr>
              <a:t>في بداية القصة     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The characters in the story are…</a:t>
            </a:r>
            <a:r>
              <a:rPr lang="ar-LB">
                <a:latin typeface="Calibri" pitchFamily="34" charset="0"/>
              </a:rPr>
              <a:t>الشخصيات في القصة هم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The setting of the story is…</a:t>
            </a:r>
            <a:r>
              <a:rPr lang="ar-LB">
                <a:latin typeface="Calibri" pitchFamily="34" charset="0"/>
              </a:rPr>
              <a:t>الزمان والمكان           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The problem in the story is…</a:t>
            </a:r>
            <a:r>
              <a:rPr lang="ar-LB">
                <a:latin typeface="Calibri" pitchFamily="34" charset="0"/>
              </a:rPr>
              <a:t>المشكلة في القصة هي     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The character was feeling…</a:t>
            </a:r>
            <a:r>
              <a:rPr lang="ar-LB">
                <a:latin typeface="Calibri" pitchFamily="34" charset="0"/>
              </a:rPr>
              <a:t>شعور الشخصية الاساسية     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The events in the story…</a:t>
            </a:r>
            <a:r>
              <a:rPr lang="ar-LB">
                <a:latin typeface="Calibri" pitchFamily="34" charset="0"/>
              </a:rPr>
              <a:t>احداث القصة               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The solution in the story is…</a:t>
            </a:r>
            <a:r>
              <a:rPr lang="ar-LB">
                <a:latin typeface="Calibri" pitchFamily="34" charset="0"/>
              </a:rPr>
              <a:t>حل المشكلة           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At the end of the story…</a:t>
            </a:r>
            <a:r>
              <a:rPr lang="ar-LB">
                <a:latin typeface="Calibri" pitchFamily="34" charset="0"/>
              </a:rPr>
              <a:t>في نهاية القصة              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</p:txBody>
      </p:sp>
      <p:pic>
        <p:nvPicPr>
          <p:cNvPr id="2050" name="Picture 2" descr="C:\Users\abdulla\AppData\Local\Microsoft\Windows\Temporary Internet Files\Content.IE5\KR0Y0B5Y\MC900445044[1]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6758940" y="3734796"/>
            <a:ext cx="2385060" cy="3088567"/>
          </a:xfrm>
          <a:prstGeom prst="rect">
            <a:avLst/>
          </a:prstGeom>
          <a:noFill/>
          <a:effectLst>
            <a:softEdge rad="317500"/>
          </a:effectLst>
          <a:ex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Café Strategy- </a:t>
            </a:r>
            <a:endParaRPr lang="en-US" dirty="0"/>
          </a:p>
        </p:txBody>
      </p:sp>
      <p:sp>
        <p:nvSpPr>
          <p:cNvPr id="27652" name="TextBox 1"/>
          <p:cNvSpPr txBox="1">
            <a:spLocks noChangeArrowheads="1"/>
          </p:cNvSpPr>
          <p:nvPr/>
        </p:nvSpPr>
        <p:spPr bwMode="auto">
          <a:xfrm>
            <a:off x="685800" y="1600200"/>
            <a:ext cx="74676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Retelling Bookmark Fiction</a:t>
            </a:r>
            <a:endParaRPr lang="ar-LB" sz="3600"/>
          </a:p>
          <a:p>
            <a:r>
              <a:rPr lang="ar-LB" sz="2800"/>
              <a:t>كارت سرد القصة                        </a:t>
            </a:r>
          </a:p>
          <a:p>
            <a:endParaRPr lang="ar-LB" sz="2800"/>
          </a:p>
          <a:p>
            <a:endParaRPr lang="en-US" sz="2800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6705600" y="457200"/>
            <a:ext cx="2087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LB" sz="3200" b="1"/>
              <a:t>اسلوب القراءة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C:\Users\abdulla\Documents\animated-gif-hourglas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0663" y="1600200"/>
            <a:ext cx="38862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747103" y="381000"/>
            <a:ext cx="4092339" cy="92333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Let’s Try It…</a:t>
            </a:r>
          </a:p>
        </p:txBody>
      </p:sp>
      <p:pic>
        <p:nvPicPr>
          <p:cNvPr id="28676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1666">
            <a:off x="719138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7147">
            <a:off x="6983413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667000" y="5334000"/>
            <a:ext cx="422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LB" sz="2800" b="1"/>
              <a:t>هيا نجرب هذا الاسلوب في القراءة!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711575" y="1981200"/>
            <a:ext cx="15605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LB" sz="4400"/>
              <a:t>الاسئلة؟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/>
              <a:t>Why</a:t>
            </a:r>
            <a:r>
              <a:rPr lang="en-US" dirty="0" smtClean="0"/>
              <a:t> are we here today?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help our students to be better readers.</a:t>
            </a:r>
          </a:p>
          <a:p>
            <a:pPr eaLnBrk="1" hangingPunct="1"/>
            <a:r>
              <a:rPr lang="en-US" smtClean="0"/>
              <a:t>To improve parent teacher communication.</a:t>
            </a:r>
          </a:p>
          <a:p>
            <a:pPr eaLnBrk="1" hangingPunct="1"/>
            <a:r>
              <a:rPr lang="en-US" smtClean="0"/>
              <a:t>To inform parents of reading strategies that we use at school during Daily 5/CAFE so that parents can support our beginning readers at home.</a:t>
            </a:r>
          </a:p>
          <a:p>
            <a:pPr algn="ctr" rtl="1" eaLnBrk="1" hangingPunct="1"/>
            <a:r>
              <a:rPr lang="ar-LB" smtClean="0"/>
              <a:t>لماذا نحن هنا اليوم؟</a:t>
            </a:r>
          </a:p>
          <a:p>
            <a:pPr algn="r" rtl="1" eaLnBrk="1" hangingPunct="1"/>
            <a:r>
              <a:rPr lang="ar-LB" smtClean="0"/>
              <a:t>مساعدة التلاميذ ليصبحوا قراء</a:t>
            </a:r>
          </a:p>
          <a:p>
            <a:pPr algn="r" rtl="1" eaLnBrk="1" hangingPunct="1"/>
            <a:r>
              <a:rPr lang="ar-LB" smtClean="0"/>
              <a:t>لتحسين صلة التواصل بين المعلمات والاهل</a:t>
            </a:r>
          </a:p>
          <a:p>
            <a:pPr algn="r" rtl="1" eaLnBrk="1" hangingPunct="1"/>
            <a:r>
              <a:rPr lang="ar-LB" smtClean="0"/>
              <a:t>لتعريف الاهل على بعض اساليب القراءة المتبعة في الصف. </a:t>
            </a:r>
            <a:endParaRPr lang="en-US" smtClean="0"/>
          </a:p>
          <a:p>
            <a:pPr eaLnBrk="1" hangingPunct="1"/>
            <a:endParaRPr lang="en-US" smtClean="0"/>
          </a:p>
          <a:p>
            <a:pPr algn="r" rtl="1" eaLnBrk="1" hangingPunct="1"/>
            <a:endParaRPr lang="en-US" smtClean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76800"/>
            <a:ext cx="2273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School Updates 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Teacher blog                           </a:t>
            </a:r>
            <a:r>
              <a:rPr lang="ar-LB" sz="2000" b="1" smtClean="0"/>
              <a:t>موقع المعلمة الالكتروني</a:t>
            </a:r>
            <a:r>
              <a:rPr lang="en-US" sz="2000" b="1" smtClean="0">
                <a:cs typeface="Arial" charset="0"/>
              </a:rPr>
              <a:t>	  </a:t>
            </a:r>
            <a:r>
              <a:rPr lang="ar-LB" smtClean="0"/>
              <a:t>		</a:t>
            </a:r>
            <a:endParaRPr lang="en-US" smtClean="0"/>
          </a:p>
          <a:p>
            <a:pPr eaLnBrk="1" hangingPunct="1"/>
            <a:r>
              <a:rPr lang="en-US" smtClean="0"/>
              <a:t>School Monthly Newsletter– Parent Pipeline </a:t>
            </a:r>
            <a:r>
              <a:rPr lang="ar-LB" sz="2000" b="1" smtClean="0"/>
              <a:t>نشرة المدرسة الشهرية-</a:t>
            </a:r>
            <a:endParaRPr lang="en-US" smtClean="0"/>
          </a:p>
          <a:p>
            <a:pPr eaLnBrk="1" hangingPunct="1"/>
            <a:r>
              <a:rPr lang="en-US" smtClean="0"/>
              <a:t>Reading Bags and sight words                    </a:t>
            </a:r>
            <a:r>
              <a:rPr lang="ar-LB" sz="2000" b="1" smtClean="0"/>
              <a:t>حقيبة القراءة والكلمات الاولية</a:t>
            </a:r>
            <a:r>
              <a:rPr lang="en-US" sz="2000" b="1" smtClean="0">
                <a:cs typeface="Arial" charset="0"/>
              </a:rPr>
              <a:t> </a:t>
            </a:r>
            <a:r>
              <a:rPr lang="ar-LB" b="1" smtClean="0"/>
              <a:t> </a:t>
            </a:r>
            <a:endParaRPr lang="en-US" smtClean="0"/>
          </a:p>
          <a:p>
            <a:pPr eaLnBrk="1" hangingPunct="1"/>
            <a:r>
              <a:rPr lang="en-US" smtClean="0"/>
              <a:t>Math Bags                                                                  </a:t>
            </a:r>
            <a:r>
              <a:rPr lang="ar-LB" b="1" smtClean="0"/>
              <a:t>حقيبة الحساب</a:t>
            </a:r>
            <a:r>
              <a:rPr lang="en-US" b="1" smtClean="0">
                <a:cs typeface="Arial" charset="0"/>
              </a:rPr>
              <a:t>       </a:t>
            </a:r>
            <a:r>
              <a:rPr lang="ar-LB" b="1" smtClean="0"/>
              <a:t> </a:t>
            </a:r>
            <a:endParaRPr lang="en-US" smtClean="0"/>
          </a:p>
          <a:p>
            <a:pPr eaLnBrk="1" hangingPunct="1"/>
            <a:r>
              <a:rPr lang="en-US" smtClean="0"/>
              <a:t>Everyday math website                       </a:t>
            </a:r>
            <a:r>
              <a:rPr lang="ar-LB" sz="2000" b="1" smtClean="0"/>
              <a:t>الموقع الالكتروني لبرنامج الرياضيات</a:t>
            </a:r>
            <a:r>
              <a:rPr lang="en-US" sz="2000" b="1" smtClean="0">
                <a:cs typeface="Arial" charset="0"/>
              </a:rPr>
              <a:t> </a:t>
            </a:r>
            <a:r>
              <a:rPr lang="ar-LB" sz="2000" b="1" smtClean="0"/>
              <a:t> 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46038" y="155575"/>
            <a:ext cx="5638801" cy="100584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Our Expectations…</a:t>
            </a:r>
            <a:endParaRPr lang="en-US" dirty="0"/>
          </a:p>
        </p:txBody>
      </p:sp>
      <p:sp>
        <p:nvSpPr>
          <p:cNvPr id="1843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647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457200" y="1787525"/>
            <a:ext cx="3733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B74E08"/>
                </a:solidFill>
                <a:latin typeface="Comic Sans MS" pitchFamily="66" charset="0"/>
              </a:rPr>
              <a:t>Students will:</a:t>
            </a:r>
            <a:r>
              <a:rPr lang="ar-LB" b="1">
                <a:solidFill>
                  <a:srgbClr val="B74E08"/>
                </a:solidFill>
              </a:rPr>
              <a:t>يجب على التلاميذ</a:t>
            </a:r>
            <a:endParaRPr lang="en-US" b="1">
              <a:solidFill>
                <a:srgbClr val="B74E08"/>
              </a:solidFill>
              <a:latin typeface="Comic Sans MS" pitchFamily="66" charset="0"/>
            </a:endParaRPr>
          </a:p>
          <a:p>
            <a:r>
              <a:rPr lang="en-US">
                <a:latin typeface="Calibri" pitchFamily="34" charset="0"/>
              </a:rPr>
              <a:t>Listen </a:t>
            </a:r>
            <a:r>
              <a:rPr lang="ar-LB">
                <a:latin typeface="Calibri" pitchFamily="34" charset="0"/>
              </a:rPr>
              <a:t>الاستماع             </a:t>
            </a:r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Be respectful </a:t>
            </a:r>
            <a:r>
              <a:rPr lang="ar-LB"/>
              <a:t>يحترمون الاخرين </a:t>
            </a:r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Demonstrate reading strategies with their parents. </a:t>
            </a:r>
            <a:r>
              <a:rPr lang="ar-LB" sz="1400" b="1"/>
              <a:t>تجسيد كيفية استعمال اساليب</a:t>
            </a:r>
            <a:r>
              <a:rPr lang="ar-LB" b="1"/>
              <a:t> </a:t>
            </a:r>
            <a:r>
              <a:rPr lang="ar-LB" sz="1400" b="1"/>
              <a:t>القراءة</a:t>
            </a:r>
            <a:endParaRPr lang="en-US" sz="1400" b="1"/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4953000" y="1773238"/>
            <a:ext cx="37338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B74E08"/>
                </a:solidFill>
                <a:latin typeface="Comic Sans MS" pitchFamily="66" charset="0"/>
              </a:rPr>
              <a:t>Parents will:</a:t>
            </a:r>
            <a:r>
              <a:rPr lang="ar-LB" b="1">
                <a:solidFill>
                  <a:srgbClr val="B74E08"/>
                </a:solidFill>
              </a:rPr>
              <a:t>يجب على الاهل</a:t>
            </a:r>
            <a:endParaRPr lang="en-US" b="1">
              <a:solidFill>
                <a:srgbClr val="B74E08"/>
              </a:solidFill>
            </a:endParaRPr>
          </a:p>
          <a:p>
            <a:r>
              <a:rPr lang="en-US">
                <a:latin typeface="Calibri" pitchFamily="34" charset="0"/>
              </a:rPr>
              <a:t>Listen </a:t>
            </a:r>
            <a:r>
              <a:rPr lang="ar-LB"/>
              <a:t>الاستماع            </a:t>
            </a:r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Practice reading strategies with their child. </a:t>
            </a:r>
            <a:r>
              <a:rPr lang="ar-LB"/>
              <a:t>التمرين على اساليب القراءة </a:t>
            </a:r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Ask questions. </a:t>
            </a:r>
            <a:r>
              <a:rPr lang="ar-LB"/>
              <a:t>طرح الاسئلة</a:t>
            </a:r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8437" name="Picture 2" descr="C:\Users\abdulla\AppData\Local\Microsoft\Windows\Temporary Internet Files\Content.IE5\CGST8NYB\MC9000889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63" y="5562600"/>
            <a:ext cx="17684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3" descr="C:\Users\abdulla\AppData\Local\Microsoft\Windows\Temporary Internet Files\Content.IE5\CGST8NYB\MC90005658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851400"/>
            <a:ext cx="1508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 Placeholder 3"/>
          <p:cNvSpPr>
            <a:spLocks/>
          </p:cNvSpPr>
          <p:nvPr/>
        </p:nvSpPr>
        <p:spPr bwMode="auto">
          <a:xfrm>
            <a:off x="6172200" y="152400"/>
            <a:ext cx="281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>
                <a:solidFill>
                  <a:srgbClr val="FFFFFF"/>
                </a:solidFill>
                <a:latin typeface="Calibri" pitchFamily="34" charset="0"/>
              </a:rPr>
              <a:t>Form Students        </a:t>
            </a:r>
            <a:r>
              <a:rPr lang="ar-LB" sz="1600" b="1">
                <a:solidFill>
                  <a:srgbClr val="FFFFFF"/>
                </a:solidFill>
                <a:latin typeface="Calibri" pitchFamily="34" charset="0"/>
              </a:rPr>
              <a:t>من التلاميذ</a:t>
            </a:r>
            <a:r>
              <a:rPr lang="ar-LB" sz="160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US" sz="1600">
                <a:solidFill>
                  <a:srgbClr val="FFFFFF"/>
                </a:solidFill>
                <a:latin typeface="Calibri" pitchFamily="34" charset="0"/>
              </a:rPr>
              <a:t>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sz="1600">
                <a:solidFill>
                  <a:srgbClr val="FFFFFF"/>
                </a:solidFill>
                <a:latin typeface="Calibri" pitchFamily="34" charset="0"/>
              </a:rPr>
              <a:t>From Parents	</a:t>
            </a:r>
            <a:r>
              <a:rPr lang="ar-LB" sz="1400" b="1">
                <a:solidFill>
                  <a:srgbClr val="FFFFFF"/>
                </a:solidFill>
                <a:latin typeface="Calibri" pitchFamily="34" charset="0"/>
              </a:rPr>
              <a:t>من الاهل</a:t>
            </a:r>
            <a:r>
              <a:rPr lang="en-US" sz="1400" b="1">
                <a:solidFill>
                  <a:srgbClr val="FFFFFF"/>
                </a:solidFill>
                <a:latin typeface="Calibri" pitchFamily="34" charset="0"/>
              </a:rPr>
              <a:t>  </a:t>
            </a:r>
            <a:r>
              <a:rPr lang="ar-LB" b="1">
                <a:solidFill>
                  <a:srgbClr val="FFFFFF"/>
                </a:solidFill>
                <a:latin typeface="Calibri" pitchFamily="34" charset="0"/>
              </a:rPr>
              <a:t>  </a:t>
            </a:r>
            <a:endParaRPr lang="en-US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4038600" y="457200"/>
            <a:ext cx="2127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LB" sz="2400" b="1"/>
              <a:t>ما هو مطلوب اليوم  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50" y="195580"/>
            <a:ext cx="8229600" cy="12649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Word Analysis? DRA2? 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 eaLnBrk="1" hangingPunct="1"/>
            <a:r>
              <a:rPr lang="ar-LB" b="1" smtClean="0"/>
              <a:t>ما هوامتحان القراءة </a:t>
            </a:r>
            <a:r>
              <a:rPr lang="en-US" b="1" smtClean="0">
                <a:cs typeface="Arial" charset="0"/>
              </a:rPr>
              <a:t>DRA</a:t>
            </a:r>
            <a:r>
              <a:rPr lang="ar-LB" b="1" smtClean="0"/>
              <a:t>وتحليل الكلمات؟</a:t>
            </a:r>
          </a:p>
          <a:p>
            <a:pPr eaLnBrk="1" hangingPunct="1"/>
            <a:r>
              <a:rPr lang="en-US" smtClean="0"/>
              <a:t>Word Analysis is a diagnostic assessments with 40 word tasks that assess a student’s level of control.  It is divided into 5 strands: </a:t>
            </a:r>
            <a:r>
              <a:rPr lang="ar-LB" b="1" smtClean="0"/>
              <a:t>امتحان تحليل الكلمات (40 كلمة) يتضمن 5 مراحل:</a:t>
            </a:r>
            <a:endParaRPr lang="en-US" b="1" smtClean="0">
              <a:cs typeface="Arial" charset="0"/>
            </a:endParaRPr>
          </a:p>
          <a:p>
            <a:pPr lvl="1" eaLnBrk="1" hangingPunct="1"/>
            <a:r>
              <a:rPr lang="en-US" smtClean="0"/>
              <a:t>phonological awareness</a:t>
            </a:r>
            <a:r>
              <a:rPr lang="ar-LB" smtClean="0"/>
              <a:t>مخارج الحروف والاصوات                      </a:t>
            </a:r>
            <a:endParaRPr lang="en-US" smtClean="0">
              <a:cs typeface="Arial" charset="0"/>
            </a:endParaRPr>
          </a:p>
          <a:p>
            <a:pPr lvl="1" eaLnBrk="1" hangingPunct="1"/>
            <a:r>
              <a:rPr lang="en-US" smtClean="0"/>
              <a:t>Language</a:t>
            </a:r>
            <a:r>
              <a:rPr lang="ar-LB" smtClean="0"/>
              <a:t> اللغة                                                          </a:t>
            </a:r>
            <a:endParaRPr lang="en-US" smtClean="0">
              <a:cs typeface="Arial" charset="0"/>
            </a:endParaRPr>
          </a:p>
          <a:p>
            <a:pPr lvl="1" eaLnBrk="1" hangingPunct="1"/>
            <a:r>
              <a:rPr lang="en-US" smtClean="0"/>
              <a:t>letter/ high frequency word recognition</a:t>
            </a:r>
            <a:r>
              <a:rPr lang="ar-LB" smtClean="0"/>
              <a:t>الكلمات الاكثر ترددا      </a:t>
            </a:r>
            <a:endParaRPr lang="en-US" smtClean="0">
              <a:cs typeface="Arial" charset="0"/>
            </a:endParaRPr>
          </a:p>
          <a:p>
            <a:pPr lvl="1" eaLnBrk="1" hangingPunct="1"/>
            <a:r>
              <a:rPr lang="en-US" smtClean="0"/>
              <a:t>Phonics</a:t>
            </a:r>
            <a:r>
              <a:rPr lang="ar-LB" smtClean="0"/>
              <a:t> علم الاصوات                                                          </a:t>
            </a:r>
            <a:endParaRPr lang="en-US" smtClean="0">
              <a:cs typeface="Arial" charset="0"/>
            </a:endParaRPr>
          </a:p>
          <a:p>
            <a:pPr lvl="1" eaLnBrk="1" hangingPunct="1"/>
            <a:r>
              <a:rPr lang="en-US" smtClean="0"/>
              <a:t>structural analysis </a:t>
            </a:r>
            <a:r>
              <a:rPr lang="ar-LB" smtClean="0"/>
              <a:t>تحليل الشكل                                          </a:t>
            </a:r>
            <a:endParaRPr lang="en-US" smtClean="0">
              <a:cs typeface="Arial" charset="0"/>
            </a:endParaRPr>
          </a:p>
          <a:p>
            <a:pPr lvl="1" eaLnBrk="1" hangingPunct="1"/>
            <a:r>
              <a:rPr lang="en-US" sz="2400" smtClean="0"/>
              <a:t>DRA2 is provides teachers with information that helps them determine each students independent reading level and identify what the student needs to learn next.</a:t>
            </a:r>
            <a:endParaRPr lang="ar-LB" sz="2400" smtClean="0"/>
          </a:p>
          <a:p>
            <a:pPr lvl="1" algn="r" rtl="1" eaLnBrk="1" hangingPunct="1"/>
            <a:r>
              <a:rPr lang="ar-LB" sz="1800" b="1" smtClean="0"/>
              <a:t>يعتبر امتحان القراءة </a:t>
            </a:r>
            <a:r>
              <a:rPr lang="en-US" sz="1800" b="1" smtClean="0">
                <a:cs typeface="Arial" charset="0"/>
              </a:rPr>
              <a:t>DRA</a:t>
            </a:r>
            <a:r>
              <a:rPr lang="ar-LB" sz="1800" b="1" smtClean="0"/>
              <a:t> وسيلة لمعرفة مستوى التلميذ في القراءة وماذا يحتاج لتحسين مستواه في القراءة.</a:t>
            </a:r>
            <a:endParaRPr lang="en-US" sz="1800" b="1" smtClean="0">
              <a:cs typeface="Arial" charset="0"/>
            </a:endParaRPr>
          </a:p>
          <a:p>
            <a:pPr lvl="1" eaLnBrk="1" hangingPunct="1"/>
            <a:endParaRPr lang="en-US" sz="1800" b="1" smtClean="0"/>
          </a:p>
          <a:p>
            <a:pPr lvl="1" eaLnBrk="1" hangingPunct="1"/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122555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Strategies…</a:t>
            </a:r>
            <a:endParaRPr lang="en-US" dirty="0"/>
          </a:p>
        </p:txBody>
      </p:sp>
      <p:pic>
        <p:nvPicPr>
          <p:cNvPr id="3" name="Picture 2" descr="Parent Pipeline - Google Chrome"/>
          <p:cNvPicPr>
            <a:picLocks noChangeAspect="1"/>
          </p:cNvPicPr>
          <p:nvPr/>
        </p:nvPicPr>
        <p:blipFill rotWithShape="1">
          <a:blip r:embed="rId3">
            <a:extLst/>
          </a:blip>
          <a:srcRect l="21364" t="13272" r="22576" b="5954"/>
          <a:stretch/>
        </p:blipFill>
        <p:spPr>
          <a:xfrm>
            <a:off x="2133600" y="1764085"/>
            <a:ext cx="5126182" cy="39762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2535238" y="5953125"/>
            <a:ext cx="472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  <a:hlinkClick r:id="rId4"/>
              </a:rPr>
              <a:t>http://www.thedailycafe.com/public/913.cfm</a:t>
            </a:r>
            <a:endParaRPr lang="ar-LB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21508" name="Picture 2" descr="C:\Users\abdulla\AppData\Local\Microsoft\Windows\Temporary Internet Files\Content.IE5\SW6YFKEK\MC90043799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595341">
            <a:off x="287338" y="5108575"/>
            <a:ext cx="1385887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7146925" y="549275"/>
            <a:ext cx="2109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LB" sz="3200" b="1"/>
              <a:t>اساليب القراءة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Café Strategy- Do the words &amp; pictures match? </a:t>
            </a:r>
            <a:endParaRPr lang="en-US" sz="3200" dirty="0"/>
          </a:p>
        </p:txBody>
      </p:sp>
      <p:pic>
        <p:nvPicPr>
          <p:cNvPr id="23554" name="Picture 4" descr="cafe strategies-Accuracy-translated.doc [Read-Only] [Compatibility Mode] - Microsoft Word"/>
          <p:cNvPicPr>
            <a:picLocks noChangeAspect="1"/>
          </p:cNvPicPr>
          <p:nvPr/>
        </p:nvPicPr>
        <p:blipFill>
          <a:blip r:embed="rId2"/>
          <a:srcRect l="18788" t="20308" r="20000" b="18832"/>
          <a:stretch>
            <a:fillRect/>
          </a:stretch>
        </p:blipFill>
        <p:spPr bwMode="auto">
          <a:xfrm>
            <a:off x="381000" y="1579563"/>
            <a:ext cx="8382000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abdulla\AppData\Local\Microsoft\Windows\Temporary Internet Files\Content.IE5\KR0Y0B5Y\MC900445044[1]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7696200" y="4839338"/>
            <a:ext cx="1447800" cy="1874849"/>
          </a:xfrm>
          <a:prstGeom prst="rect">
            <a:avLst/>
          </a:prstGeom>
          <a:noFill/>
          <a:effectLst>
            <a:softEdge rad="31750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C:\Users\abdulla\Documents\animated-gif-hourglas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0663" y="1600200"/>
            <a:ext cx="38862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747103" y="381000"/>
            <a:ext cx="4092339" cy="92333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Let’s Try It…</a:t>
            </a:r>
          </a:p>
        </p:txBody>
      </p:sp>
      <p:pic>
        <p:nvPicPr>
          <p:cNvPr id="24580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1666">
            <a:off x="719138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7147">
            <a:off x="6983413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844800" y="5410200"/>
            <a:ext cx="381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LB" sz="2400" b="1"/>
              <a:t>هيا نجرب هذا الاسلوب في القراءة!  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2"/>
          <p:cNvSpPr txBox="1">
            <a:spLocks noChangeArrowheads="1"/>
          </p:cNvSpPr>
          <p:nvPr/>
        </p:nvSpPr>
        <p:spPr bwMode="auto">
          <a:xfrm>
            <a:off x="588963" y="2970213"/>
            <a:ext cx="7848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Look for chunks</a:t>
            </a:r>
            <a:r>
              <a:rPr lang="ar-LB">
                <a:latin typeface="Calibri" pitchFamily="34" charset="0"/>
              </a:rPr>
              <a:t> ابحث عن مقاطع الكلمة               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Get your mouth ready.</a:t>
            </a:r>
            <a:r>
              <a:rPr lang="ar-LB">
                <a:latin typeface="Calibri" pitchFamily="34" charset="0"/>
              </a:rPr>
              <a:t>جهز لسانك للفظ       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Does the word look like another word you know?</a:t>
            </a:r>
            <a:r>
              <a:rPr lang="ar-LB">
                <a:latin typeface="Calibri" pitchFamily="34" charset="0"/>
              </a:rPr>
              <a:t>هل الكلمة تشبه كلمة اخرى تعرفها؟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Try Again</a:t>
            </a:r>
            <a:r>
              <a:rPr lang="ar-LB">
                <a:latin typeface="Calibri" pitchFamily="34" charset="0"/>
              </a:rPr>
              <a:t> جرب مرة اخرى                           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Check the picture</a:t>
            </a:r>
            <a:r>
              <a:rPr lang="ar-LB">
                <a:latin typeface="Calibri" pitchFamily="34" charset="0"/>
              </a:rPr>
              <a:t>انظر الى الصورة               </a:t>
            </a: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</p:txBody>
      </p:sp>
      <p:pic>
        <p:nvPicPr>
          <p:cNvPr id="2050" name="Picture 2" descr="C:\Users\abdulla\AppData\Local\Microsoft\Windows\Temporary Internet Files\Content.IE5\KR0Y0B5Y\MC900445044[1]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6758940" y="3734796"/>
            <a:ext cx="2385060" cy="3088567"/>
          </a:xfrm>
          <a:prstGeom prst="rect">
            <a:avLst/>
          </a:prstGeom>
          <a:noFill/>
          <a:effectLst>
            <a:softEdge rad="317500"/>
          </a:effectLst>
          <a:ex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831620" y="122555"/>
            <a:ext cx="852759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Café Strategy- </a:t>
            </a:r>
            <a:endParaRPr lang="en-US" dirty="0"/>
          </a:p>
        </p:txBody>
      </p: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685800" y="1981200"/>
            <a:ext cx="7467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Does it make sense?</a:t>
            </a:r>
            <a:r>
              <a:rPr lang="ar-LB"/>
              <a:t>هل تبدو معقولة؟        </a:t>
            </a:r>
            <a:endParaRPr lang="en-US"/>
          </a:p>
          <a:p>
            <a:r>
              <a:rPr lang="en-US"/>
              <a:t>Does it look right?</a:t>
            </a:r>
            <a:r>
              <a:rPr lang="ar-LB"/>
              <a:t>هل تبدو صحيحة؟             </a:t>
            </a:r>
            <a:endParaRPr lang="en-US"/>
          </a:p>
          <a:p>
            <a:r>
              <a:rPr lang="en-US"/>
              <a:t>Does it sound right?</a:t>
            </a:r>
            <a:r>
              <a:rPr lang="ar-LB"/>
              <a:t>	  هل الصوت صحيح؟</a:t>
            </a:r>
            <a:endParaRPr lang="en-US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6096000" y="433388"/>
            <a:ext cx="2711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LB" sz="3200" b="1"/>
              <a:t>اسلوب</a:t>
            </a:r>
            <a:r>
              <a:rPr lang="ar-LB" sz="2400" b="1"/>
              <a:t> كافى في القراءة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699</TotalTime>
  <Words>445</Words>
  <Application>Microsoft Office PowerPoint</Application>
  <PresentationFormat>On-screen Show (4:3)</PresentationFormat>
  <Paragraphs>64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Cambria</vt:lpstr>
      <vt:lpstr>Calibri</vt:lpstr>
      <vt:lpstr>Wingdings</vt:lpstr>
      <vt:lpstr>Courier New</vt:lpstr>
      <vt:lpstr>Comic Sans MS</vt:lpstr>
      <vt:lpstr>Decatur</vt:lpstr>
      <vt:lpstr>Decatur</vt:lpstr>
      <vt:lpstr>Decatur</vt:lpstr>
      <vt:lpstr>Decatur</vt:lpstr>
      <vt:lpstr>Decatur</vt:lpstr>
      <vt:lpstr>Decatur</vt:lpstr>
      <vt:lpstr>Decatur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Dearborn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dpstech</dc:creator>
  <cp:lastModifiedBy>DPS</cp:lastModifiedBy>
  <cp:revision>27</cp:revision>
  <cp:lastPrinted>2013-12-12T17:22:07Z</cp:lastPrinted>
  <dcterms:created xsi:type="dcterms:W3CDTF">2013-12-02T02:45:15Z</dcterms:created>
  <dcterms:modified xsi:type="dcterms:W3CDTF">2013-12-16T13:08:22Z</dcterms:modified>
</cp:coreProperties>
</file>