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notesMasterIdLst>
    <p:notesMasterId r:id="rId15"/>
  </p:notesMasterIdLst>
  <p:sldIdLst>
    <p:sldId id="256" r:id="rId2"/>
    <p:sldId id="261" r:id="rId3"/>
    <p:sldId id="260" r:id="rId4"/>
    <p:sldId id="269" r:id="rId5"/>
    <p:sldId id="259" r:id="rId6"/>
    <p:sldId id="257" r:id="rId7"/>
    <p:sldId id="267" r:id="rId8"/>
    <p:sldId id="262" r:id="rId9"/>
    <p:sldId id="265" r:id="rId10"/>
    <p:sldId id="263" r:id="rId11"/>
    <p:sldId id="266" r:id="rId12"/>
    <p:sldId id="264"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90"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82D3D0-C3E5-4597-8AED-55C5CF2240C3}" type="datetimeFigureOut">
              <a:rPr lang="en-US"/>
              <a:pPr>
                <a:defRPr/>
              </a:pPr>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D17EF15-1CB6-49E5-B4B4-E0B4786469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273A81-F765-4286-A737-BDA62EBC1CFC}" type="slidenum">
              <a:rPr lang="en-US"/>
              <a:pPr fontAlgn="base">
                <a:spcBef>
                  <a:spcPct val="0"/>
                </a:spcBef>
                <a:spcAft>
                  <a:spcPct val="0"/>
                </a:spcAft>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is a  link to the full CAFÉ menu with parent pipelines for all strategies.  You need the password (from Jeannine) to log in though. </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5CA06E-F32D-40C4-83E9-6C8FD16BB4A0}" type="slidenum">
              <a:rPr lang="en-US"/>
              <a:pPr fontAlgn="base">
                <a:spcBef>
                  <a:spcPct val="0"/>
                </a:spcBef>
                <a:spcAft>
                  <a:spcPct val="0"/>
                </a:spcAft>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9"/>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6"/>
          <p:cNvSpPr/>
          <p:nvPr/>
        </p:nvSpPr>
        <p:spPr>
          <a:xfrm>
            <a:off x="0" y="2667000"/>
            <a:ext cx="9144000" cy="274002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7"/>
          <p:cNvSpPr/>
          <p:nvPr/>
        </p:nvSpPr>
        <p:spPr>
          <a:xfrm>
            <a:off x="0" y="5478463"/>
            <a:ext cx="9144000" cy="23653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10"/>
          <p:cNvSpPr txBox="1"/>
          <p:nvPr/>
        </p:nvSpPr>
        <p:spPr>
          <a:xfrm>
            <a:off x="3148013" y="4260850"/>
            <a:ext cx="1219200" cy="585788"/>
          </a:xfrm>
          <a:prstGeom prst="rect">
            <a:avLst/>
          </a:prstGeom>
          <a:noFill/>
        </p:spPr>
        <p:txBody>
          <a:bodyPr>
            <a:spAutoFit/>
          </a:bodyPr>
          <a:lstStyle/>
          <a:p>
            <a:pPr algn="r" fontAlgn="auto">
              <a:spcBef>
                <a:spcPts val="0"/>
              </a:spcBef>
              <a:spcAft>
                <a:spcPts val="0"/>
              </a:spcAft>
              <a:defRPr/>
            </a:pPr>
            <a:r>
              <a:rPr lang="en-US" sz="3200" spc="150" dirty="0">
                <a:solidFill>
                  <a:schemeClr val="accent1"/>
                </a:solidFill>
                <a:latin typeface="+mn-lt"/>
                <a:sym typeface="Wingdings"/>
              </a:rPr>
              <a:t></a:t>
            </a:r>
            <a:endParaRPr lang="en-US" sz="3200" spc="150" dirty="0">
              <a:solidFill>
                <a:schemeClr val="accent1"/>
              </a:solidFill>
              <a:latin typeface="+mn-lt"/>
            </a:endParaRPr>
          </a:p>
        </p:txBody>
      </p:sp>
      <p:sp>
        <p:nvSpPr>
          <p:cNvPr id="8" name="TextBox 14"/>
          <p:cNvSpPr txBox="1"/>
          <p:nvPr/>
        </p:nvSpPr>
        <p:spPr>
          <a:xfrm>
            <a:off x="4819650" y="4260850"/>
            <a:ext cx="1219200" cy="585788"/>
          </a:xfrm>
          <a:prstGeom prst="rect">
            <a:avLst/>
          </a:prstGeom>
          <a:noFill/>
        </p:spPr>
        <p:txBody>
          <a:bodyPr>
            <a:spAutoFit/>
          </a:bodyPr>
          <a:lstStyle/>
          <a:p>
            <a:pPr fontAlgn="auto">
              <a:spcBef>
                <a:spcPts val="0"/>
              </a:spcBef>
              <a:spcAft>
                <a:spcPts val="0"/>
              </a:spcAft>
              <a:defRPr/>
            </a:pPr>
            <a:r>
              <a:rPr lang="en-US" sz="3200" spc="150" dirty="0">
                <a:solidFill>
                  <a:schemeClr val="accent1"/>
                </a:solidFill>
                <a:latin typeface="+mn-lt"/>
                <a:sym typeface="Wingdings"/>
              </a:rPr>
              <a:t></a:t>
            </a:r>
            <a:endParaRPr lang="en-US" sz="3200" spc="150" dirty="0">
              <a:solidFill>
                <a:schemeClr val="accent1"/>
              </a:solidFill>
              <a:latin typeface="+mn-lt"/>
            </a:endParaRPr>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76D15F87-F8B8-40AC-88DC-FEDA8C3DC45D}" type="datetimeFigureOut">
              <a:rPr lang="en-US"/>
              <a:pPr>
                <a:defRPr/>
              </a:pPr>
              <a:t>12/5/2013</a:t>
            </a:fld>
            <a:endParaRPr lang="en-US"/>
          </a:p>
        </p:txBody>
      </p:sp>
      <p:sp>
        <p:nvSpPr>
          <p:cNvPr id="10"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a:p>
        </p:txBody>
      </p:sp>
      <p:sp>
        <p:nvSpPr>
          <p:cNvPr id="11" name="Slide Number Placeholder 5"/>
          <p:cNvSpPr>
            <a:spLocks noGrp="1"/>
          </p:cNvSpPr>
          <p:nvPr>
            <p:ph type="sldNum" sz="quarter" idx="12"/>
          </p:nvPr>
        </p:nvSpPr>
        <p:spPr>
          <a:xfrm>
            <a:off x="3962400" y="4392613"/>
            <a:ext cx="1219200" cy="365125"/>
          </a:xfrm>
        </p:spPr>
        <p:txBody>
          <a:bodyPr/>
          <a:lstStyle>
            <a:lvl1pPr algn="ctr">
              <a:defRPr sz="2400">
                <a:latin typeface="+mj-lt"/>
              </a:defRPr>
            </a:lvl1pPr>
          </a:lstStyle>
          <a:p>
            <a:pPr>
              <a:defRPr/>
            </a:pPr>
            <a:fld id="{3D3F10A2-4D19-4E12-ADA9-8E6B00A9153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DB9066-4644-4FD9-8A27-D14C18E92B7D}" type="datetimeFigureOut">
              <a:rPr lang="en-US"/>
              <a:pPr>
                <a:defRPr/>
              </a:pPr>
              <a:t>12/5/2013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F019AA-59B0-4B67-B602-8F7F2B19C2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rot="5400000">
            <a:off x="4591050" y="2409825"/>
            <a:ext cx="68580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rot="5400000">
            <a:off x="4668044" y="2570956"/>
            <a:ext cx="68580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rot="5400000">
            <a:off x="3681413" y="3354387"/>
            <a:ext cx="6858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4A42581-D88A-4D19-A23B-EF279D7B6D2D}" type="datetimeFigureOut">
              <a:rPr lang="en-US"/>
              <a:pPr>
                <a:defRPr/>
              </a:pPr>
              <a:t>12/5/2013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096000" y="6356350"/>
            <a:ext cx="762000" cy="365125"/>
          </a:xfrm>
        </p:spPr>
        <p:txBody>
          <a:bodyPr/>
          <a:lstStyle>
            <a:lvl1pPr>
              <a:defRPr/>
            </a:lvl1pPr>
          </a:lstStyle>
          <a:p>
            <a:pPr>
              <a:defRPr/>
            </a:pPr>
            <a:fld id="{06209A7D-097B-496B-9DE1-78A5DD3144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B808C8A-CFAB-4E9C-8B5E-8973B637D7DA}" type="datetimeFigureOut">
              <a:rPr lang="en-US"/>
              <a:pPr>
                <a:defRPr/>
              </a:pPr>
              <a:t>12/5/2013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24E307-33A6-42CD-AFBD-1A564855EB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6"/>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10"/>
          <p:cNvSpPr txBox="1"/>
          <p:nvPr/>
        </p:nvSpPr>
        <p:spPr>
          <a:xfrm>
            <a:off x="4819650" y="4260850"/>
            <a:ext cx="1219200" cy="585788"/>
          </a:xfrm>
          <a:prstGeom prst="rect">
            <a:avLst/>
          </a:prstGeom>
          <a:noFill/>
        </p:spPr>
        <p:txBody>
          <a:bodyPr>
            <a:spAutoFit/>
          </a:bodyPr>
          <a:lstStyle/>
          <a:p>
            <a:pPr fontAlgn="auto">
              <a:spcBef>
                <a:spcPts val="0"/>
              </a:spcBef>
              <a:spcAft>
                <a:spcPts val="0"/>
              </a:spcAft>
              <a:defRPr/>
            </a:pPr>
            <a:r>
              <a:rPr lang="en-US" sz="3200" spc="150" dirty="0">
                <a:solidFill>
                  <a:srgbClr val="FFFFFF"/>
                </a:solidFill>
                <a:latin typeface="+mn-lt"/>
                <a:sym typeface="Wingdings"/>
              </a:rPr>
              <a:t></a:t>
            </a:r>
            <a:endParaRPr lang="en-US" sz="3200" spc="150" dirty="0">
              <a:solidFill>
                <a:srgbClr val="FFFFFF"/>
              </a:solidFill>
              <a:latin typeface="+mn-lt"/>
            </a:endParaRPr>
          </a:p>
        </p:txBody>
      </p:sp>
      <p:sp>
        <p:nvSpPr>
          <p:cNvPr id="8" name="TextBox 11"/>
          <p:cNvSpPr txBox="1"/>
          <p:nvPr/>
        </p:nvSpPr>
        <p:spPr>
          <a:xfrm>
            <a:off x="3148013" y="4260850"/>
            <a:ext cx="1219200" cy="585788"/>
          </a:xfrm>
          <a:prstGeom prst="rect">
            <a:avLst/>
          </a:prstGeom>
          <a:noFill/>
        </p:spPr>
        <p:txBody>
          <a:bodyPr>
            <a:spAutoFit/>
          </a:bodyPr>
          <a:lstStyle/>
          <a:p>
            <a:pPr algn="r" fontAlgn="auto">
              <a:spcBef>
                <a:spcPts val="0"/>
              </a:spcBef>
              <a:spcAft>
                <a:spcPts val="0"/>
              </a:spcAft>
              <a:defRPr/>
            </a:pPr>
            <a:r>
              <a:rPr lang="en-US" sz="3200" spc="150" dirty="0">
                <a:solidFill>
                  <a:srgbClr val="FFFFFF"/>
                </a:solidFill>
                <a:latin typeface="+mn-lt"/>
                <a:sym typeface="Wingdings"/>
              </a:rPr>
              <a:t></a:t>
            </a:r>
            <a:endParaRPr lang="en-US" sz="3200" spc="150" dirty="0">
              <a:solidFill>
                <a:srgbClr val="FFFFFF"/>
              </a:solidFill>
              <a:latin typeface="+mn-lt"/>
            </a:endParaRPr>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1644783-843C-4AE2-B28B-2291F2ABDC3F}" type="datetimeFigureOut">
              <a:rPr lang="en-US"/>
              <a:pPr>
                <a:defRPr/>
              </a:pPr>
              <a:t>12/5/2013</a:t>
            </a:fld>
            <a:endParaRPr lang="en-US"/>
          </a:p>
        </p:txBody>
      </p:sp>
      <p:sp>
        <p:nvSpPr>
          <p:cNvPr id="10" name="Footer Placeholder 4"/>
          <p:cNvSpPr>
            <a:spLocks noGrp="1"/>
          </p:cNvSpPr>
          <p:nvPr>
            <p:ph type="ftr" sz="quarter" idx="11"/>
          </p:nvPr>
        </p:nvSpPr>
        <p:spPr>
          <a:xfrm>
            <a:off x="5791200" y="6356350"/>
            <a:ext cx="28956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3959225" y="4389438"/>
            <a:ext cx="1216025" cy="365125"/>
          </a:xfrm>
        </p:spPr>
        <p:txBody>
          <a:bodyPr/>
          <a:lstStyle>
            <a:lvl1pPr algn="ctr">
              <a:defRPr sz="2400">
                <a:solidFill>
                  <a:srgbClr val="FFFFFF"/>
                </a:solidFill>
              </a:defRPr>
            </a:lvl1pPr>
          </a:lstStyle>
          <a:p>
            <a:pPr>
              <a:defRPr/>
            </a:pPr>
            <a:fld id="{B511DDD8-BBD8-44F8-9488-9B4A576B48C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593129-2A75-46BB-BF96-D3CB020C4DF2}" type="datetimeFigureOut">
              <a:rPr lang="en-US"/>
              <a:pPr>
                <a:defRPr/>
              </a:pPr>
              <a:t>12/5/2013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D49F95-EA40-4CE4-B9B0-911BC76D81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6C9E46D-10E7-4D30-881D-AEF46C143CDC}" type="datetimeFigureOut">
              <a:rPr lang="en-US"/>
              <a:pPr>
                <a:defRPr/>
              </a:pPr>
              <a:t>12/5/2013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31F02E-9524-4D59-8F66-A94C41CEF7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824E8B-8DD7-4DAE-ADC2-B80C8124552E}" type="datetimeFigureOut">
              <a:rPr lang="en-US"/>
              <a:pPr>
                <a:defRPr/>
              </a:pPr>
              <a:t>12/5/2013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DBE636-FB10-4239-95BF-8CDDE814D5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564BB8-BDD1-430E-A477-A9B8867CACAF}" type="datetimeFigureOut">
              <a:rPr lang="en-US"/>
              <a:pPr>
                <a:defRPr/>
              </a:pPr>
              <a:t>12/5/2013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C72DCEE2-047F-4392-B7D5-F72EEB8031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0"/>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73050"/>
            <a:ext cx="5638800" cy="946150"/>
          </a:xfrm>
        </p:spPr>
        <p:txBody>
          <a:bodyP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3B4A2CB-2374-4896-BC7E-855EF7005A3F}" type="datetimeFigureOut">
              <a:rPr lang="en-US"/>
              <a:pPr>
                <a:defRPr/>
              </a:pPr>
              <a:t>12/5/2013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256BC74-0E06-476A-AC0C-51110968B3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8"/>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0"/>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2" name="Title 1"/>
          <p:cNvSpPr>
            <a:spLocks noGrp="1"/>
          </p:cNvSpPr>
          <p:nvPr>
            <p:ph type="title"/>
          </p:nvPr>
        </p:nvSpPr>
        <p:spPr>
          <a:xfrm>
            <a:off x="381000" y="228600"/>
            <a:ext cx="5638800" cy="1005840"/>
          </a:xfrm>
        </p:spPr>
        <p:txBody>
          <a:bodyP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131025D-3318-4625-BC75-3C43520A8DD7}" type="datetimeFigureOut">
              <a:rPr lang="en-US"/>
              <a:pPr>
                <a:defRPr/>
              </a:pPr>
              <a:t>12/5/2013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531A1B1-C107-4B65-8299-A9159D657E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fld id="{2BBA5FEA-53F8-49F1-A346-6DB46DBBE3F9}" type="datetimeFigureOut">
              <a:rPr lang="en-US"/>
              <a:pPr>
                <a:defRPr/>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F4962496-EF68-48CB-B3E5-BEA4FF7CD7AA}" type="slidenum">
              <a:rPr lang="en-US"/>
              <a:pPr>
                <a:defRPr/>
              </a:pPr>
              <a:t>‹#›</a:t>
            </a:fld>
            <a:endParaRPr lang="en-US"/>
          </a:p>
        </p:txBody>
      </p:sp>
      <p:sp>
        <p:nvSpPr>
          <p:cNvPr id="9" name="Rectangle 8"/>
          <p:cNvSpPr/>
          <p:nvPr/>
        </p:nvSpPr>
        <p:spPr>
          <a:xfrm>
            <a:off x="0" y="1368425"/>
            <a:ext cx="9144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320" r:id="rId1"/>
    <p:sldLayoutId id="2147484315" r:id="rId2"/>
    <p:sldLayoutId id="2147484321" r:id="rId3"/>
    <p:sldLayoutId id="2147484316" r:id="rId4"/>
    <p:sldLayoutId id="2147484317" r:id="rId5"/>
    <p:sldLayoutId id="2147484318" r:id="rId6"/>
    <p:sldLayoutId id="2147484322" r:id="rId7"/>
    <p:sldLayoutId id="2147484323" r:id="rId8"/>
    <p:sldLayoutId id="2147484324" r:id="rId9"/>
    <p:sldLayoutId id="2147484319" r:id="rId10"/>
    <p:sldLayoutId id="2147484325" r:id="rId11"/>
  </p:sldLayoutIdLst>
  <p:txStyles>
    <p:titleStyle>
      <a:lvl1pPr algn="ctr" rtl="0" eaLnBrk="0" fontAlgn="base" hangingPunct="0">
        <a:spcBef>
          <a:spcPct val="0"/>
        </a:spcBef>
        <a:spcAft>
          <a:spcPct val="0"/>
        </a:spcAft>
        <a:defRPr sz="5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ctr" rtl="0" eaLnBrk="0" fontAlgn="base" hangingPunct="0">
        <a:spcBef>
          <a:spcPct val="0"/>
        </a:spcBef>
        <a:spcAft>
          <a:spcPct val="0"/>
        </a:spcAft>
        <a:defRPr sz="5400">
          <a:solidFill>
            <a:srgbClr val="FFFFFF"/>
          </a:solidFill>
          <a:latin typeface="Cambria" pitchFamily="18" charset="0"/>
        </a:defRPr>
      </a:lvl2pPr>
      <a:lvl3pPr algn="ctr" rtl="0" eaLnBrk="0" fontAlgn="base" hangingPunct="0">
        <a:spcBef>
          <a:spcPct val="0"/>
        </a:spcBef>
        <a:spcAft>
          <a:spcPct val="0"/>
        </a:spcAft>
        <a:defRPr sz="5400">
          <a:solidFill>
            <a:srgbClr val="FFFFFF"/>
          </a:solidFill>
          <a:latin typeface="Cambria" pitchFamily="18" charset="0"/>
        </a:defRPr>
      </a:lvl3pPr>
      <a:lvl4pPr algn="ctr" rtl="0" eaLnBrk="0" fontAlgn="base" hangingPunct="0">
        <a:spcBef>
          <a:spcPct val="0"/>
        </a:spcBef>
        <a:spcAft>
          <a:spcPct val="0"/>
        </a:spcAft>
        <a:defRPr sz="5400">
          <a:solidFill>
            <a:srgbClr val="FFFFFF"/>
          </a:solidFill>
          <a:latin typeface="Cambria" pitchFamily="18" charset="0"/>
        </a:defRPr>
      </a:lvl4pPr>
      <a:lvl5pPr algn="ctr" rtl="0" eaLnBrk="0" fontAlgn="base" hangingPunct="0">
        <a:spcBef>
          <a:spcPct val="0"/>
        </a:spcBef>
        <a:spcAft>
          <a:spcPct val="0"/>
        </a:spcAft>
        <a:defRPr sz="5400">
          <a:solidFill>
            <a:srgbClr val="FFFFFF"/>
          </a:solidFill>
          <a:latin typeface="Cambria" pitchFamily="18" charset="0"/>
        </a:defRPr>
      </a:lvl5pPr>
      <a:lvl6pPr marL="457200" algn="ctr" rtl="0" fontAlgn="base">
        <a:spcBef>
          <a:spcPct val="0"/>
        </a:spcBef>
        <a:spcAft>
          <a:spcPct val="0"/>
        </a:spcAft>
        <a:defRPr sz="5400">
          <a:solidFill>
            <a:srgbClr val="FFFFFF"/>
          </a:solidFill>
          <a:latin typeface="Cambria" pitchFamily="18" charset="0"/>
        </a:defRPr>
      </a:lvl6pPr>
      <a:lvl7pPr marL="914400" algn="ctr" rtl="0" fontAlgn="base">
        <a:spcBef>
          <a:spcPct val="0"/>
        </a:spcBef>
        <a:spcAft>
          <a:spcPct val="0"/>
        </a:spcAft>
        <a:defRPr sz="5400">
          <a:solidFill>
            <a:srgbClr val="FFFFFF"/>
          </a:solidFill>
          <a:latin typeface="Cambria" pitchFamily="18" charset="0"/>
        </a:defRPr>
      </a:lvl7pPr>
      <a:lvl8pPr marL="1371600" algn="ctr" rtl="0" fontAlgn="base">
        <a:spcBef>
          <a:spcPct val="0"/>
        </a:spcBef>
        <a:spcAft>
          <a:spcPct val="0"/>
        </a:spcAft>
        <a:defRPr sz="5400">
          <a:solidFill>
            <a:srgbClr val="FFFFFF"/>
          </a:solidFill>
          <a:latin typeface="Cambria" pitchFamily="18" charset="0"/>
        </a:defRPr>
      </a:lvl8pPr>
      <a:lvl9pPr marL="1828800" algn="ctr" rtl="0" fontAlgn="base">
        <a:spcBef>
          <a:spcPct val="0"/>
        </a:spcBef>
        <a:spcAft>
          <a:spcPct val="0"/>
        </a:spcAft>
        <a:defRPr sz="5400">
          <a:solidFill>
            <a:srgbClr val="FFFFFF"/>
          </a:solidFill>
          <a:latin typeface="Cambria" pitchFamily="18"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charset="0"/>
        <a:buChar char="•"/>
        <a:defRPr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hyperlink" Target="http://www.thedailycafe.com/public/913.cf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667000"/>
            <a:ext cx="8686800" cy="1470025"/>
          </a:xfrm>
        </p:spPr>
        <p:txBody>
          <a:bodyPr/>
          <a:lstStyle/>
          <a:p>
            <a:pPr eaLnBrk="1" fontAlgn="auto" hangingPunct="1">
              <a:spcAft>
                <a:spcPts val="0"/>
              </a:spcAft>
              <a:defRPr/>
            </a:pPr>
            <a:r>
              <a:rPr lang="en-US" dirty="0" smtClean="0"/>
              <a:t> </a:t>
            </a:r>
            <a:r>
              <a:rPr lang="en-US" sz="8000" dirty="0" smtClean="0"/>
              <a:t>Parent Meeting</a:t>
            </a:r>
            <a:endParaRPr lang="en-US" dirty="0"/>
          </a:p>
        </p:txBody>
      </p:sp>
      <p:sp>
        <p:nvSpPr>
          <p:cNvPr id="14338" name="Subtitle 2"/>
          <p:cNvSpPr>
            <a:spLocks noGrp="1"/>
          </p:cNvSpPr>
          <p:nvPr>
            <p:ph type="subTitle" idx="1"/>
          </p:nvPr>
        </p:nvSpPr>
        <p:spPr>
          <a:xfrm>
            <a:off x="571500" y="4800600"/>
            <a:ext cx="8001000" cy="533400"/>
          </a:xfrm>
        </p:spPr>
        <p:txBody>
          <a:bodyPr/>
          <a:lstStyle/>
          <a:p>
            <a:pPr eaLnBrk="1" hangingPunct="1"/>
            <a:r>
              <a:rPr lang="en-US" sz="2800" b="1" smtClean="0"/>
              <a:t>Reading Strategies</a:t>
            </a:r>
          </a:p>
        </p:txBody>
      </p:sp>
      <p:pic>
        <p:nvPicPr>
          <p:cNvPr id="6147" name="Picture 3"/>
          <p:cNvPicPr>
            <a:picLocks noChangeAspect="1" noChangeArrowheads="1"/>
          </p:cNvPicPr>
          <p:nvPr/>
        </p:nvPicPr>
        <p:blipFill>
          <a:blip r:embed="rId2">
            <a:extLst>
              <a:ext uri="{28A0092B-C50C-407E-A947-70E740481C1C}"/>
            </a:extLst>
          </a:blip>
          <a:srcRect/>
          <a:stretch>
            <a:fillRect/>
          </a:stretch>
        </p:blipFill>
        <p:spPr bwMode="auto">
          <a:xfrm>
            <a:off x="1714500" y="533400"/>
            <a:ext cx="5829300" cy="1752600"/>
          </a:xfrm>
          <a:prstGeom prst="ellipse">
            <a:avLst/>
          </a:prstGeom>
          <a:ln>
            <a:noFill/>
          </a:ln>
          <a:effectLst>
            <a:softEdge rad="112500"/>
          </a:effectLst>
          <a:extLst>
            <a:ext uri="{909E8E84-426E-40DD-AFC4-6F175D3DCCD1}"/>
            <a:ext uri="{91240B29-F687-4F45-9708-019B960494DF}"/>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2"/>
          <p:cNvSpPr txBox="1">
            <a:spLocks noChangeArrowheads="1"/>
          </p:cNvSpPr>
          <p:nvPr/>
        </p:nvSpPr>
        <p:spPr bwMode="auto">
          <a:xfrm>
            <a:off x="457200" y="1676400"/>
            <a:ext cx="7848600" cy="4359275"/>
          </a:xfrm>
          <a:prstGeom prst="rect">
            <a:avLst/>
          </a:prstGeom>
          <a:noFill/>
          <a:ln w="9525">
            <a:noFill/>
            <a:miter lim="800000"/>
            <a:headEnd/>
            <a:tailEnd/>
          </a:ln>
        </p:spPr>
        <p:txBody>
          <a:bodyPr>
            <a:spAutoFit/>
          </a:bodyPr>
          <a:lstStyle/>
          <a:p>
            <a:pPr marL="285750" indent="-285750">
              <a:buFont typeface="Arial" charset="0"/>
              <a:buChar char="•"/>
            </a:pPr>
            <a:r>
              <a:rPr lang="en-US" sz="2000" b="1">
                <a:latin typeface="Calibri" pitchFamily="34" charset="0"/>
              </a:rPr>
              <a:t>How can you help your child with this strategy at home?</a:t>
            </a:r>
          </a:p>
          <a:p>
            <a:pPr marL="285750" indent="-285750">
              <a:buFont typeface="Arial" charset="0"/>
              <a:buChar char="•"/>
            </a:pPr>
            <a:r>
              <a:rPr lang="en-US" sz="2000" b="1">
                <a:latin typeface="Calibri" pitchFamily="34" charset="0"/>
              </a:rPr>
              <a:t>1. Have your child choose a different paragraph from the story they are reading each day. Have them reread that paragraph until they can read it smoothly, with expression, and read all the words correctly. This practice doesn’t take long, only five to eight minutes each day.</a:t>
            </a:r>
          </a:p>
          <a:p>
            <a:pPr marL="285750" indent="-285750">
              <a:buFont typeface="Arial" charset="0"/>
              <a:buChar char="•"/>
            </a:pPr>
            <a:r>
              <a:rPr lang="en-US" sz="2000" b="1">
                <a:latin typeface="Calibri" pitchFamily="34" charset="0"/>
              </a:rPr>
              <a:t>2. Remind your child that he/she must be reading from a good-fit book. If the book is too difficult, your child’s energy will be spent on decoding words and not on fluent reading.</a:t>
            </a:r>
          </a:p>
          <a:p>
            <a:pPr marL="285750" indent="-285750">
              <a:buFont typeface="Arial" charset="0"/>
              <a:buChar char="•"/>
            </a:pPr>
            <a:r>
              <a:rPr lang="en-US" sz="2000" b="1">
                <a:latin typeface="Calibri" pitchFamily="34" charset="0"/>
              </a:rPr>
              <a:t>3. Model what fluent reading sounds like by reading aloud to your child. Then, have your child reread a paragraph they have heard you read. As always, be sure to continue to offer your child support &amp; encouragement!</a:t>
            </a:r>
          </a:p>
          <a:p>
            <a:pPr marL="285750" indent="-285750">
              <a:buFont typeface="Arial" charset="0"/>
              <a:buChar char="•"/>
            </a:pPr>
            <a:endParaRPr lang="en-US" sz="2000" b="1">
              <a:latin typeface="Calibri" pitchFamily="34" charset="0"/>
            </a:endParaRPr>
          </a:p>
          <a:p>
            <a:pPr marL="285750" indent="-285750">
              <a:buFont typeface="Arial" charset="0"/>
              <a:buChar char="•"/>
            </a:pPr>
            <a:r>
              <a:rPr lang="en-US" sz="2000" b="1">
                <a:latin typeface="Calibri" pitchFamily="34" charset="0"/>
              </a:rPr>
              <a:t>Now try this with your child!</a:t>
            </a:r>
          </a:p>
        </p:txBody>
      </p:sp>
      <p:pic>
        <p:nvPicPr>
          <p:cNvPr id="2050" name="Picture 2" descr="C:\Users\abdulla\AppData\Local\Microsoft\Windows\Temporary Internet Files\Content.IE5\KR0Y0B5Y\MC900445044[1].jpg"/>
          <p:cNvPicPr>
            <a:picLocks noChangeAspect="1" noChangeArrowheads="1"/>
          </p:cNvPicPr>
          <p:nvPr/>
        </p:nvPicPr>
        <p:blipFill>
          <a:blip r:embed="rId2" cstate="print">
            <a:extLst>
              <a:ext uri="{28A0092B-C50C-407E-A947-70E740481C1C}"/>
            </a:extLst>
          </a:blip>
          <a:srcRect/>
          <a:stretch>
            <a:fillRect/>
          </a:stretch>
        </p:blipFill>
        <p:spPr bwMode="auto">
          <a:xfrm>
            <a:off x="6758940" y="3734796"/>
            <a:ext cx="2385060" cy="3088567"/>
          </a:xfrm>
          <a:prstGeom prst="rect">
            <a:avLst/>
          </a:prstGeom>
          <a:noFill/>
          <a:effectLst>
            <a:softEdge rad="317500"/>
          </a:effectLst>
          <a:extLst>
            <a:ext uri="{909E8E84-426E-40DD-AFC4-6F175D3DCCD1}"/>
          </a:extLst>
        </p:spPr>
      </p:pic>
      <p:sp>
        <p:nvSpPr>
          <p:cNvPr id="4" name="Title 3"/>
          <p:cNvSpPr>
            <a:spLocks noGrp="1"/>
          </p:cNvSpPr>
          <p:nvPr>
            <p:ph type="title"/>
          </p:nvPr>
        </p:nvSpPr>
        <p:spPr>
          <a:xfrm>
            <a:off x="457200" y="182880"/>
            <a:ext cx="8229600" cy="1111664"/>
          </a:xfrm>
        </p:spPr>
        <p:txBody>
          <a:bodyPr/>
          <a:lstStyle/>
          <a:p>
            <a:pPr eaLnBrk="1" fontAlgn="auto" hangingPunct="1">
              <a:spcAft>
                <a:spcPts val="0"/>
              </a:spcAft>
              <a:defRPr/>
            </a:pPr>
            <a:r>
              <a:rPr lang="en-US" dirty="0" smtClean="0"/>
              <a:t>Café Strategy- </a:t>
            </a:r>
            <a:r>
              <a:rPr lang="en-US" sz="4000" dirty="0" smtClean="0"/>
              <a:t>Fluency “re-read”</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6626" name="Picture 5" descr="C:\Users\abdulla\Documents\animated-gif-hourglass.gif"/>
          <p:cNvPicPr>
            <a:picLocks noChangeAspect="1" noChangeArrowheads="1" noCrop="1"/>
          </p:cNvPicPr>
          <p:nvPr/>
        </p:nvPicPr>
        <p:blipFill>
          <a:blip r:embed="rId2"/>
          <a:srcRect/>
          <a:stretch>
            <a:fillRect/>
          </a:stretch>
        </p:blipFill>
        <p:spPr bwMode="auto">
          <a:xfrm>
            <a:off x="2760663" y="1600200"/>
            <a:ext cx="3886200" cy="3741738"/>
          </a:xfrm>
          <a:prstGeom prst="rect">
            <a:avLst/>
          </a:prstGeom>
          <a:noFill/>
          <a:ln w="9525">
            <a:noFill/>
            <a:miter lim="800000"/>
            <a:headEnd/>
            <a:tailEnd/>
          </a:ln>
        </p:spPr>
      </p:pic>
      <p:sp>
        <p:nvSpPr>
          <p:cNvPr id="2" name="Rectangle 1"/>
          <p:cNvSpPr/>
          <p:nvPr/>
        </p:nvSpPr>
        <p:spPr>
          <a:xfrm>
            <a:off x="2747103" y="381000"/>
            <a:ext cx="4092339" cy="923330"/>
          </a:xfrm>
          <a:prstGeom prst="rect">
            <a:avLst/>
          </a:prstGeom>
          <a:noFill/>
        </p:spPr>
        <p:txBody>
          <a:bodyPr wrap="none">
            <a:prstTxWarp prst="textCan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Let’s Try It…</a:t>
            </a:r>
          </a:p>
        </p:txBody>
      </p:sp>
      <p:pic>
        <p:nvPicPr>
          <p:cNvPr id="26628"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771666">
            <a:off x="719138" y="5178425"/>
            <a:ext cx="1797050" cy="1184275"/>
          </a:xfrm>
          <a:prstGeom prst="rect">
            <a:avLst/>
          </a:prstGeom>
          <a:noFill/>
          <a:ln w="9525">
            <a:noFill/>
            <a:miter lim="800000"/>
            <a:headEnd/>
            <a:tailEnd/>
          </a:ln>
        </p:spPr>
      </p:pic>
      <p:pic>
        <p:nvPicPr>
          <p:cNvPr id="26629"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1337147">
            <a:off x="6983413" y="5178425"/>
            <a:ext cx="1797050" cy="1184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dirty="0" smtClean="0"/>
              <a:t>Our current SRI scores</a:t>
            </a:r>
            <a:endParaRPr lang="en-US" dirty="0"/>
          </a:p>
        </p:txBody>
      </p:sp>
      <p:sp>
        <p:nvSpPr>
          <p:cNvPr id="27650" name="Content Placeholder 2"/>
          <p:cNvSpPr>
            <a:spLocks noGrp="1"/>
          </p:cNvSpPr>
          <p:nvPr>
            <p:ph idx="1"/>
          </p:nvPr>
        </p:nvSpPr>
        <p:spPr/>
        <p:txBody>
          <a:bodyPr/>
          <a:lstStyle/>
          <a:p>
            <a:pPr eaLnBrk="1" hangingPunct="1"/>
            <a:r>
              <a:rPr lang="en-US" sz="3600" b="1" smtClean="0"/>
              <a:t>Kindergarten (0) level:  </a:t>
            </a:r>
            <a:r>
              <a:rPr lang="en-US" sz="3600" b="1" u="sng" smtClean="0"/>
              <a:t>36 </a:t>
            </a:r>
            <a:r>
              <a:rPr lang="en-US" sz="3600" b="1" smtClean="0"/>
              <a:t>out of 51 students</a:t>
            </a:r>
          </a:p>
          <a:p>
            <a:pPr eaLnBrk="1" hangingPunct="1"/>
            <a:r>
              <a:rPr lang="en-US" sz="3600" b="1" smtClean="0"/>
              <a:t>First grade (100-400):  </a:t>
            </a:r>
            <a:r>
              <a:rPr lang="en-US" sz="3600" b="1" u="sng" smtClean="0"/>
              <a:t>12</a:t>
            </a:r>
            <a:r>
              <a:rPr lang="en-US" sz="3600" b="1" smtClean="0"/>
              <a:t> out of 51 students</a:t>
            </a:r>
          </a:p>
          <a:p>
            <a:pPr eaLnBrk="1" hangingPunct="1"/>
            <a:r>
              <a:rPr lang="en-US" sz="3600" b="1" smtClean="0"/>
              <a:t>Second grade (300-600):  </a:t>
            </a:r>
            <a:r>
              <a:rPr lang="en-US" sz="3600" b="1" u="sng" smtClean="0"/>
              <a:t>2</a:t>
            </a:r>
            <a:r>
              <a:rPr lang="en-US" sz="3600" b="1" smtClean="0"/>
              <a:t> out of 51 students</a:t>
            </a:r>
          </a:p>
          <a:p>
            <a:pPr eaLnBrk="1" hangingPunct="1"/>
            <a:r>
              <a:rPr lang="en-US" sz="3600" b="1" smtClean="0"/>
              <a:t>Not tested: 2 new students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dirty="0" smtClean="0"/>
              <a:t>Our current DRA scores</a:t>
            </a:r>
            <a:endParaRPr lang="en-US" dirty="0"/>
          </a:p>
        </p:txBody>
      </p:sp>
      <p:sp>
        <p:nvSpPr>
          <p:cNvPr id="28674" name="Content Placeholder 2"/>
          <p:cNvSpPr>
            <a:spLocks noGrp="1"/>
          </p:cNvSpPr>
          <p:nvPr>
            <p:ph idx="1"/>
          </p:nvPr>
        </p:nvSpPr>
        <p:spPr>
          <a:xfrm>
            <a:off x="381000" y="1676400"/>
            <a:ext cx="8229600" cy="4525963"/>
          </a:xfrm>
        </p:spPr>
        <p:txBody>
          <a:bodyPr/>
          <a:lstStyle/>
          <a:p>
            <a:pPr eaLnBrk="1" hangingPunct="1"/>
            <a:r>
              <a:rPr lang="en-US" sz="3600" b="1" smtClean="0"/>
              <a:t>Exceeding:  10 ( Level 20 or above)</a:t>
            </a:r>
          </a:p>
          <a:p>
            <a:pPr eaLnBrk="1" hangingPunct="1"/>
            <a:r>
              <a:rPr lang="en-US" sz="3600" b="1" smtClean="0"/>
              <a:t>Meeting:  7 (Level 18)</a:t>
            </a:r>
          </a:p>
          <a:p>
            <a:pPr eaLnBrk="1" hangingPunct="1"/>
            <a:r>
              <a:rPr lang="en-US" sz="3600" b="1" smtClean="0"/>
              <a:t>Progressing:  5 (Level 16)</a:t>
            </a:r>
          </a:p>
          <a:p>
            <a:pPr eaLnBrk="1" hangingPunct="1"/>
            <a:r>
              <a:rPr lang="en-US" sz="3600" b="1" smtClean="0"/>
              <a:t>Concern:  26 (Levels 14 or below)</a:t>
            </a:r>
          </a:p>
          <a:p>
            <a:pPr eaLnBrk="1" hangingPunct="1"/>
            <a:endParaRPr lang="en-US" sz="3600" b="1" smtClean="0"/>
          </a:p>
          <a:p>
            <a:pPr eaLnBrk="1" hangingPunct="1"/>
            <a:endParaRPr lang="en-US" sz="32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mtClean="0"/>
              <a:t>Why are we here today?</a:t>
            </a:r>
            <a:endParaRPr lang="en-US" dirty="0"/>
          </a:p>
        </p:txBody>
      </p:sp>
      <p:sp>
        <p:nvSpPr>
          <p:cNvPr id="15362" name="Content Placeholder 2"/>
          <p:cNvSpPr>
            <a:spLocks noGrp="1"/>
          </p:cNvSpPr>
          <p:nvPr>
            <p:ph idx="1"/>
          </p:nvPr>
        </p:nvSpPr>
        <p:spPr/>
        <p:txBody>
          <a:bodyPr/>
          <a:lstStyle/>
          <a:p>
            <a:pPr eaLnBrk="1" hangingPunct="1"/>
            <a:r>
              <a:rPr lang="en-US" sz="3200" smtClean="0"/>
              <a:t>1.  To discuss what is expected of us as parents, students and teachers.</a:t>
            </a:r>
          </a:p>
          <a:p>
            <a:pPr eaLnBrk="1" hangingPunct="1"/>
            <a:r>
              <a:rPr lang="en-US" sz="3200" smtClean="0"/>
              <a:t>2. To learn more about the DRA and SRI assessments.</a:t>
            </a:r>
          </a:p>
          <a:p>
            <a:pPr eaLnBrk="1" hangingPunct="1"/>
            <a:r>
              <a:rPr lang="en-US" sz="3200" smtClean="0"/>
              <a:t>3. To practice some of the skills that my child is working on in school.  </a:t>
            </a:r>
          </a:p>
          <a:p>
            <a:pPr eaLnBrk="1" hangingPunct="1"/>
            <a:endParaRPr lang="en-US" sz="3200" smtClean="0"/>
          </a:p>
        </p:txBody>
      </p:sp>
      <p:pic>
        <p:nvPicPr>
          <p:cNvPr id="15363" name="Picture 3"/>
          <p:cNvPicPr>
            <a:picLocks noChangeAspect="1" noChangeArrowheads="1"/>
          </p:cNvPicPr>
          <p:nvPr/>
        </p:nvPicPr>
        <p:blipFill>
          <a:blip r:embed="rId2"/>
          <a:srcRect/>
          <a:stretch>
            <a:fillRect/>
          </a:stretch>
        </p:blipFill>
        <p:spPr bwMode="auto">
          <a:xfrm>
            <a:off x="6835775" y="4953000"/>
            <a:ext cx="22733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Our Expectations…</a:t>
            </a:r>
            <a:endParaRPr lang="en-US" dirty="0"/>
          </a:p>
        </p:txBody>
      </p:sp>
      <p:sp>
        <p:nvSpPr>
          <p:cNvPr id="16386" name="Text Placeholder 3"/>
          <p:cNvSpPr>
            <a:spLocks noGrp="1"/>
          </p:cNvSpPr>
          <p:nvPr>
            <p:ph type="body" sz="half" idx="2"/>
          </p:nvPr>
        </p:nvSpPr>
        <p:spPr>
          <a:xfrm>
            <a:off x="6248400" y="228600"/>
            <a:ext cx="2819400" cy="1006475"/>
          </a:xfrm>
        </p:spPr>
        <p:txBody>
          <a:bodyPr/>
          <a:lstStyle/>
          <a:p>
            <a:pPr eaLnBrk="1" hangingPunct="1"/>
            <a:r>
              <a:rPr lang="en-US" smtClean="0"/>
              <a:t>For Students</a:t>
            </a:r>
          </a:p>
          <a:p>
            <a:pPr eaLnBrk="1" hangingPunct="1"/>
            <a:r>
              <a:rPr lang="en-US" smtClean="0"/>
              <a:t>For Parents</a:t>
            </a:r>
          </a:p>
        </p:txBody>
      </p:sp>
      <p:sp>
        <p:nvSpPr>
          <p:cNvPr id="16387" name="TextBox 4"/>
          <p:cNvSpPr txBox="1">
            <a:spLocks noChangeArrowheads="1"/>
          </p:cNvSpPr>
          <p:nvPr/>
        </p:nvSpPr>
        <p:spPr bwMode="auto">
          <a:xfrm>
            <a:off x="457200" y="1787525"/>
            <a:ext cx="3733800" cy="3508375"/>
          </a:xfrm>
          <a:prstGeom prst="rect">
            <a:avLst/>
          </a:prstGeom>
          <a:noFill/>
          <a:ln w="9525">
            <a:noFill/>
            <a:miter lim="800000"/>
            <a:headEnd/>
            <a:tailEnd/>
          </a:ln>
        </p:spPr>
        <p:txBody>
          <a:bodyPr>
            <a:spAutoFit/>
          </a:bodyPr>
          <a:lstStyle/>
          <a:p>
            <a:r>
              <a:rPr lang="en-US" sz="2800" b="1">
                <a:solidFill>
                  <a:srgbClr val="B74E08"/>
                </a:solidFill>
                <a:latin typeface="Comic Sans MS" pitchFamily="66" charset="0"/>
              </a:rPr>
              <a:t>Students will:</a:t>
            </a:r>
          </a:p>
          <a:p>
            <a:pPr>
              <a:buFont typeface="Wingdings" pitchFamily="2" charset="2"/>
              <a:buChar char="ü"/>
            </a:pPr>
            <a:r>
              <a:rPr lang="en-US" sz="2800">
                <a:latin typeface="Calibri" pitchFamily="34" charset="0"/>
              </a:rPr>
              <a:t>Read 20-30 minutes each night.</a:t>
            </a:r>
          </a:p>
          <a:p>
            <a:pPr>
              <a:buFont typeface="Wingdings" pitchFamily="2" charset="2"/>
              <a:buChar char="ü"/>
            </a:pPr>
            <a:r>
              <a:rPr lang="en-US" sz="2800">
                <a:latin typeface="Calibri" pitchFamily="34" charset="0"/>
              </a:rPr>
              <a:t>Complete homework each night.</a:t>
            </a:r>
          </a:p>
          <a:p>
            <a:pPr>
              <a:buFont typeface="Wingdings" pitchFamily="2" charset="2"/>
              <a:buChar char="ü"/>
            </a:pPr>
            <a:r>
              <a:rPr lang="en-US" sz="2800">
                <a:latin typeface="Calibri" pitchFamily="34" charset="0"/>
              </a:rPr>
              <a:t>Ask yourself questions while reading.</a:t>
            </a:r>
          </a:p>
          <a:p>
            <a:pPr>
              <a:buFont typeface="Wingdings" pitchFamily="2" charset="2"/>
              <a:buChar char="ü"/>
            </a:pPr>
            <a:endParaRPr lang="en-US" sz="2800">
              <a:latin typeface="Calibri" pitchFamily="34" charset="0"/>
            </a:endParaRPr>
          </a:p>
        </p:txBody>
      </p:sp>
      <p:sp>
        <p:nvSpPr>
          <p:cNvPr id="16388" name="TextBox 5"/>
          <p:cNvSpPr txBox="1">
            <a:spLocks noChangeArrowheads="1"/>
          </p:cNvSpPr>
          <p:nvPr/>
        </p:nvSpPr>
        <p:spPr bwMode="auto">
          <a:xfrm>
            <a:off x="4953000" y="1773238"/>
            <a:ext cx="3733800" cy="4362450"/>
          </a:xfrm>
          <a:prstGeom prst="rect">
            <a:avLst/>
          </a:prstGeom>
          <a:noFill/>
          <a:ln w="9525">
            <a:noFill/>
            <a:miter lim="800000"/>
            <a:headEnd/>
            <a:tailEnd/>
          </a:ln>
        </p:spPr>
        <p:txBody>
          <a:bodyPr>
            <a:spAutoFit/>
          </a:bodyPr>
          <a:lstStyle/>
          <a:p>
            <a:r>
              <a:rPr lang="en-US" sz="2800" b="1">
                <a:solidFill>
                  <a:srgbClr val="B74E08"/>
                </a:solidFill>
                <a:latin typeface="Comic Sans MS" pitchFamily="66" charset="0"/>
              </a:rPr>
              <a:t>Parents will:</a:t>
            </a:r>
          </a:p>
          <a:p>
            <a:pPr>
              <a:buFont typeface="Wingdings" pitchFamily="2" charset="2"/>
              <a:buChar char="ü"/>
            </a:pPr>
            <a:r>
              <a:rPr lang="en-US" sz="2800">
                <a:latin typeface="Calibri" pitchFamily="34" charset="0"/>
              </a:rPr>
              <a:t>Listen to and read to  their child read each night.</a:t>
            </a:r>
          </a:p>
          <a:p>
            <a:pPr>
              <a:buFont typeface="Wingdings" pitchFamily="2" charset="2"/>
              <a:buChar char="ü"/>
            </a:pPr>
            <a:r>
              <a:rPr lang="en-US" sz="2800">
                <a:latin typeface="Calibri" pitchFamily="34" charset="0"/>
              </a:rPr>
              <a:t>Help with homework each night.</a:t>
            </a:r>
          </a:p>
          <a:p>
            <a:pPr>
              <a:buFont typeface="Wingdings" pitchFamily="2" charset="2"/>
              <a:buChar char="ü"/>
            </a:pPr>
            <a:r>
              <a:rPr lang="en-US" sz="2800">
                <a:latin typeface="Calibri" pitchFamily="34" charset="0"/>
              </a:rPr>
              <a:t>Ask your child questions about what they read.</a:t>
            </a:r>
          </a:p>
          <a:p>
            <a:pPr>
              <a:buFont typeface="Wingdings" pitchFamily="2" charset="2"/>
              <a:buChar char="v"/>
            </a:pPr>
            <a:endParaRPr lang="en-US" sz="2800">
              <a:latin typeface="Calibri" pitchFamily="34" charset="0"/>
            </a:endParaRPr>
          </a:p>
        </p:txBody>
      </p:sp>
      <p:pic>
        <p:nvPicPr>
          <p:cNvPr id="16389" name="Picture 2" descr="C:\Users\abdulla\AppData\Local\Microsoft\Windows\Temporary Internet Files\Content.IE5\CGST8NYB\MC900088956[1].wmf"/>
          <p:cNvPicPr>
            <a:picLocks noChangeAspect="1" noChangeArrowheads="1"/>
          </p:cNvPicPr>
          <p:nvPr/>
        </p:nvPicPr>
        <p:blipFill>
          <a:blip r:embed="rId2"/>
          <a:srcRect/>
          <a:stretch>
            <a:fillRect/>
          </a:stretch>
        </p:blipFill>
        <p:spPr bwMode="auto">
          <a:xfrm>
            <a:off x="106363" y="5562600"/>
            <a:ext cx="1768475" cy="1098550"/>
          </a:xfrm>
          <a:prstGeom prst="rect">
            <a:avLst/>
          </a:prstGeom>
          <a:noFill/>
          <a:ln w="9525">
            <a:noFill/>
            <a:miter lim="800000"/>
            <a:headEnd/>
            <a:tailEnd/>
          </a:ln>
        </p:spPr>
      </p:pic>
      <p:pic>
        <p:nvPicPr>
          <p:cNvPr id="16390" name="Picture 3" descr="C:\Users\abdulla\AppData\Local\Microsoft\Windows\Temporary Internet Files\Content.IE5\CGST8NYB\MC900056585[1].wmf"/>
          <p:cNvPicPr>
            <a:picLocks noChangeAspect="1" noChangeArrowheads="1"/>
          </p:cNvPicPr>
          <p:nvPr/>
        </p:nvPicPr>
        <p:blipFill>
          <a:blip r:embed="rId3"/>
          <a:srcRect/>
          <a:stretch>
            <a:fillRect/>
          </a:stretch>
        </p:blipFill>
        <p:spPr bwMode="auto">
          <a:xfrm>
            <a:off x="7467600" y="4851400"/>
            <a:ext cx="1508125"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dirty="0" smtClean="0"/>
              <a:t>What is DRA? SRI?</a:t>
            </a:r>
            <a:endParaRPr lang="en-US" dirty="0"/>
          </a:p>
        </p:txBody>
      </p:sp>
      <p:sp>
        <p:nvSpPr>
          <p:cNvPr id="17410" name="Content Placeholder 2"/>
          <p:cNvSpPr>
            <a:spLocks noGrp="1"/>
          </p:cNvSpPr>
          <p:nvPr>
            <p:ph idx="1"/>
          </p:nvPr>
        </p:nvSpPr>
        <p:spPr/>
        <p:txBody>
          <a:bodyPr/>
          <a:lstStyle/>
          <a:p>
            <a:pPr eaLnBrk="1" hangingPunct="1">
              <a:lnSpc>
                <a:spcPct val="90000"/>
              </a:lnSpc>
            </a:pPr>
            <a:r>
              <a:rPr lang="en-US" smtClean="0"/>
              <a:t>The DRA is a</a:t>
            </a:r>
            <a:r>
              <a:rPr lang="en-US" sz="2800" smtClean="0"/>
              <a:t> </a:t>
            </a:r>
            <a:r>
              <a:rPr lang="en-US" smtClean="0"/>
              <a:t>standardized reading assessment that is given by the classroom teacher.  Books are used, picture support is provided, students are allowed to preview the book before reading, and the questions asked are specific to what was read.  Comprehension, fluency, and accuracy are assessed using level appropriate books.</a:t>
            </a:r>
          </a:p>
          <a:p>
            <a:pPr eaLnBrk="1" hangingPunct="1">
              <a:lnSpc>
                <a:spcPct val="90000"/>
              </a:lnSpc>
            </a:pPr>
            <a:r>
              <a:rPr lang="en-US" smtClean="0"/>
              <a:t>The SRI is a standardized reading assessment that is given by the computer.  Books are not used instead, students read passages on a blank screen and choose the correct answer from a list of about 4 or 5.  Picture support is not used, and students do not get to preview the passage.  Passages are unrelated to each other, and are oftentimes lengthy.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dirty="0" smtClean="0"/>
              <a:t>Reading Strategies…</a:t>
            </a:r>
            <a:endParaRPr lang="en-US" dirty="0"/>
          </a:p>
        </p:txBody>
      </p:sp>
      <p:pic>
        <p:nvPicPr>
          <p:cNvPr id="3" name="Picture 2" descr="Parent Pipeline - Google Chrome"/>
          <p:cNvPicPr>
            <a:picLocks noChangeAspect="1"/>
          </p:cNvPicPr>
          <p:nvPr/>
        </p:nvPicPr>
        <p:blipFill rotWithShape="1">
          <a:blip r:embed="rId3">
            <a:extLst>
              <a:ext uri="{28A0092B-C50C-407E-A947-70E740481C1C}"/>
            </a:extLst>
          </a:blip>
          <a:srcRect l="21364" t="13272" r="22576" b="5954"/>
          <a:stretch/>
        </p:blipFill>
        <p:spPr>
          <a:xfrm>
            <a:off x="2133600" y="1764085"/>
            <a:ext cx="5126182" cy="397625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9459" name="TextBox 3"/>
          <p:cNvSpPr txBox="1">
            <a:spLocks noChangeArrowheads="1"/>
          </p:cNvSpPr>
          <p:nvPr/>
        </p:nvSpPr>
        <p:spPr bwMode="auto">
          <a:xfrm>
            <a:off x="2535238" y="5953125"/>
            <a:ext cx="4724400" cy="368300"/>
          </a:xfrm>
          <a:prstGeom prst="rect">
            <a:avLst/>
          </a:prstGeom>
          <a:noFill/>
          <a:ln w="9525">
            <a:noFill/>
            <a:miter lim="800000"/>
            <a:headEnd/>
            <a:tailEnd/>
          </a:ln>
        </p:spPr>
        <p:txBody>
          <a:bodyPr>
            <a:spAutoFit/>
          </a:bodyPr>
          <a:lstStyle/>
          <a:p>
            <a:r>
              <a:rPr lang="en-US">
                <a:latin typeface="Calibri" pitchFamily="34" charset="0"/>
                <a:hlinkClick r:id="rId4"/>
              </a:rPr>
              <a:t>http://www.thedailycafe.com/public/913.cfm</a:t>
            </a:r>
            <a:endParaRPr lang="en-US">
              <a:latin typeface="Calibri" pitchFamily="34" charset="0"/>
            </a:endParaRPr>
          </a:p>
        </p:txBody>
      </p:sp>
      <p:pic>
        <p:nvPicPr>
          <p:cNvPr id="19460" name="Picture 2" descr="C:\Users\abdulla\AppData\Local\Microsoft\Windows\Temporary Internet Files\Content.IE5\SW6YFKEK\MC900437990[1].wmf"/>
          <p:cNvPicPr>
            <a:picLocks noChangeAspect="1" noChangeArrowheads="1"/>
          </p:cNvPicPr>
          <p:nvPr/>
        </p:nvPicPr>
        <p:blipFill>
          <a:blip r:embed="rId5"/>
          <a:srcRect/>
          <a:stretch>
            <a:fillRect/>
          </a:stretch>
        </p:blipFill>
        <p:spPr bwMode="auto">
          <a:xfrm rot="-1595341">
            <a:off x="287338" y="5108575"/>
            <a:ext cx="1385887" cy="1319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880"/>
            <a:ext cx="8229600" cy="1111664"/>
          </a:xfrm>
        </p:spPr>
        <p:txBody>
          <a:bodyPr>
            <a:noAutofit/>
          </a:bodyPr>
          <a:lstStyle/>
          <a:p>
            <a:pPr eaLnBrk="1" fontAlgn="auto" hangingPunct="1">
              <a:spcAft>
                <a:spcPts val="0"/>
              </a:spcAft>
              <a:defRPr/>
            </a:pPr>
            <a:r>
              <a:rPr lang="en-US" sz="3200" dirty="0" smtClean="0"/>
              <a:t>Café Strategy- Do the words &amp; pictures match? </a:t>
            </a:r>
            <a:endParaRPr lang="en-US" sz="3200" dirty="0"/>
          </a:p>
        </p:txBody>
      </p:sp>
      <p:sp>
        <p:nvSpPr>
          <p:cNvPr id="21506" name="TextBox 5"/>
          <p:cNvSpPr txBox="1">
            <a:spLocks noChangeArrowheads="1"/>
          </p:cNvSpPr>
          <p:nvPr/>
        </p:nvSpPr>
        <p:spPr bwMode="auto">
          <a:xfrm>
            <a:off x="354013" y="2438400"/>
            <a:ext cx="7494587" cy="4246563"/>
          </a:xfrm>
          <a:prstGeom prst="rect">
            <a:avLst/>
          </a:prstGeom>
          <a:noFill/>
          <a:ln w="9525">
            <a:noFill/>
            <a:miter lim="800000"/>
            <a:headEnd/>
            <a:tailEnd/>
          </a:ln>
        </p:spPr>
        <p:txBody>
          <a:bodyPr>
            <a:spAutoFit/>
          </a:bodyPr>
          <a:lstStyle/>
          <a:p>
            <a:pPr marL="285750" indent="-285750">
              <a:buFont typeface="Arial" charset="0"/>
              <a:buChar char="•"/>
            </a:pPr>
            <a:r>
              <a:rPr lang="en-US" sz="2800">
                <a:latin typeface="Calibri" pitchFamily="34" charset="0"/>
              </a:rPr>
              <a:t>1.   Before your child reads, do a “picture walk”.  Preview the book and talk about what you see in the pictures. </a:t>
            </a:r>
          </a:p>
          <a:p>
            <a:pPr marL="285750" indent="-285750">
              <a:buFont typeface="Arial" charset="0"/>
              <a:buChar char="•"/>
            </a:pPr>
            <a:r>
              <a:rPr lang="en-US" sz="2800">
                <a:latin typeface="Calibri" pitchFamily="34" charset="0"/>
              </a:rPr>
              <a:t>2.  While your child reads, they should check to make sure their words match the pictures.  </a:t>
            </a:r>
          </a:p>
          <a:p>
            <a:pPr marL="285750" indent="-285750">
              <a:buFont typeface="Arial" charset="0"/>
              <a:buChar char="•"/>
            </a:pPr>
            <a:r>
              <a:rPr lang="en-US" sz="2800">
                <a:latin typeface="Calibri" pitchFamily="34" charset="0"/>
              </a:rPr>
              <a:t>3.  If the words do not match the pictures, they should double check their reading.  </a:t>
            </a:r>
          </a:p>
          <a:p>
            <a:pPr marL="285750" indent="-285750">
              <a:buFont typeface="Arial" charset="0"/>
              <a:buChar char="•"/>
            </a:pPr>
            <a:endParaRPr lang="en-US" sz="2800">
              <a:latin typeface="Calibri" pitchFamily="34" charset="0"/>
            </a:endParaRPr>
          </a:p>
          <a:p>
            <a:pPr marL="285750" indent="-285750">
              <a:buFont typeface="Arial" charset="0"/>
              <a:buChar char="•"/>
            </a:pPr>
            <a:r>
              <a:rPr lang="en-US" sz="2800">
                <a:latin typeface="Calibri" pitchFamily="34" charset="0"/>
              </a:rPr>
              <a:t>Now try it with your child!</a:t>
            </a:r>
          </a:p>
          <a:p>
            <a:pPr marL="285750" indent="-285750">
              <a:buFont typeface="Arial" charset="0"/>
              <a:buChar char="•"/>
            </a:pPr>
            <a:endParaRPr lang="en-US">
              <a:latin typeface="Calibri" pitchFamily="34" charset="0"/>
            </a:endParaRPr>
          </a:p>
        </p:txBody>
      </p:sp>
      <p:pic>
        <p:nvPicPr>
          <p:cNvPr id="9" name="Picture 2" descr="C:\Users\abdulla\AppData\Local\Microsoft\Windows\Temporary Internet Files\Content.IE5\KR0Y0B5Y\MC900445044[1].jpg"/>
          <p:cNvPicPr>
            <a:picLocks noChangeAspect="1" noChangeArrowheads="1"/>
          </p:cNvPicPr>
          <p:nvPr/>
        </p:nvPicPr>
        <p:blipFill>
          <a:blip r:embed="rId2" cstate="print">
            <a:extLst>
              <a:ext uri="{28A0092B-C50C-407E-A947-70E740481C1C}"/>
            </a:extLst>
          </a:blip>
          <a:srcRect/>
          <a:stretch>
            <a:fillRect/>
          </a:stretch>
        </p:blipFill>
        <p:spPr bwMode="auto">
          <a:xfrm>
            <a:off x="7696200" y="4839338"/>
            <a:ext cx="1447800" cy="1874849"/>
          </a:xfrm>
          <a:prstGeom prst="rect">
            <a:avLst/>
          </a:prstGeom>
          <a:noFill/>
          <a:effectLst>
            <a:softEdge rad="317500"/>
          </a:effectLst>
          <a:extLst>
            <a:ext uri="{909E8E84-426E-40DD-AFC4-6F175D3DCCD1}"/>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2530" name="Picture 5" descr="C:\Users\abdulla\Documents\animated-gif-hourglass.gif"/>
          <p:cNvPicPr>
            <a:picLocks noChangeAspect="1" noChangeArrowheads="1" noCrop="1"/>
          </p:cNvPicPr>
          <p:nvPr/>
        </p:nvPicPr>
        <p:blipFill>
          <a:blip r:embed="rId2"/>
          <a:srcRect/>
          <a:stretch>
            <a:fillRect/>
          </a:stretch>
        </p:blipFill>
        <p:spPr bwMode="auto">
          <a:xfrm>
            <a:off x="2760663" y="1600200"/>
            <a:ext cx="3886200" cy="3741738"/>
          </a:xfrm>
          <a:prstGeom prst="rect">
            <a:avLst/>
          </a:prstGeom>
          <a:noFill/>
          <a:ln w="9525">
            <a:noFill/>
            <a:miter lim="800000"/>
            <a:headEnd/>
            <a:tailEnd/>
          </a:ln>
        </p:spPr>
      </p:pic>
      <p:sp>
        <p:nvSpPr>
          <p:cNvPr id="2" name="Rectangle 1"/>
          <p:cNvSpPr/>
          <p:nvPr/>
        </p:nvSpPr>
        <p:spPr>
          <a:xfrm>
            <a:off x="2747103" y="381000"/>
            <a:ext cx="4092339" cy="923330"/>
          </a:xfrm>
          <a:prstGeom prst="rect">
            <a:avLst/>
          </a:prstGeom>
          <a:noFill/>
        </p:spPr>
        <p:txBody>
          <a:bodyPr wrap="none">
            <a:prstTxWarp prst="textCan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Let’s Try It…</a:t>
            </a:r>
          </a:p>
        </p:txBody>
      </p:sp>
      <p:pic>
        <p:nvPicPr>
          <p:cNvPr id="22532"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771666">
            <a:off x="719138" y="5178425"/>
            <a:ext cx="1797050" cy="1184275"/>
          </a:xfrm>
          <a:prstGeom prst="rect">
            <a:avLst/>
          </a:prstGeom>
          <a:noFill/>
          <a:ln w="9525">
            <a:noFill/>
            <a:miter lim="800000"/>
            <a:headEnd/>
            <a:tailEnd/>
          </a:ln>
        </p:spPr>
      </p:pic>
      <p:pic>
        <p:nvPicPr>
          <p:cNvPr id="22533"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1337147">
            <a:off x="6983413" y="5178425"/>
            <a:ext cx="1797050" cy="1184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2"/>
          <p:cNvSpPr txBox="1">
            <a:spLocks noChangeArrowheads="1"/>
          </p:cNvSpPr>
          <p:nvPr/>
        </p:nvSpPr>
        <p:spPr bwMode="auto">
          <a:xfrm>
            <a:off x="296863" y="2286000"/>
            <a:ext cx="7848600" cy="4389438"/>
          </a:xfrm>
          <a:prstGeom prst="rect">
            <a:avLst/>
          </a:prstGeom>
          <a:noFill/>
          <a:ln w="9525">
            <a:noFill/>
            <a:miter lim="800000"/>
            <a:headEnd/>
            <a:tailEnd/>
          </a:ln>
        </p:spPr>
        <p:txBody>
          <a:bodyPr>
            <a:spAutoFit/>
          </a:bodyPr>
          <a:lstStyle/>
          <a:p>
            <a:pPr marL="285750" indent="-285750">
              <a:buFont typeface="Arial" charset="0"/>
              <a:buChar char="•"/>
            </a:pPr>
            <a:r>
              <a:rPr lang="en-US" sz="2000" b="1">
                <a:latin typeface="Calibri" pitchFamily="34" charset="0"/>
              </a:rPr>
              <a:t>1. When reading to your child, stop periodically and say, “Let’s see if we remember what I just read. Think about who the story was about and what happened.” Do this 3 or 4 times throughout the story.</a:t>
            </a:r>
          </a:p>
          <a:p>
            <a:pPr marL="285750" indent="-285750">
              <a:buFont typeface="Arial" charset="0"/>
              <a:buChar char="•"/>
            </a:pPr>
            <a:r>
              <a:rPr lang="en-US" sz="2000" b="1">
                <a:latin typeface="Calibri" pitchFamily="34" charset="0"/>
              </a:rPr>
              <a:t>2. When reading to your child, stop and have them practice checking for understanding by saying, “I heard you say…” </a:t>
            </a:r>
          </a:p>
          <a:p>
            <a:pPr marL="285750" indent="-285750">
              <a:buFont typeface="Arial" charset="0"/>
              <a:buChar char="•"/>
            </a:pPr>
            <a:r>
              <a:rPr lang="en-US" sz="2000" b="1">
                <a:latin typeface="Calibri" pitchFamily="34" charset="0"/>
              </a:rPr>
              <a:t>3. Ask your child the following questions:</a:t>
            </a:r>
          </a:p>
          <a:p>
            <a:pPr marL="285750" indent="-285750"/>
            <a:r>
              <a:rPr lang="en-US" sz="2000" b="1">
                <a:latin typeface="Calibri" pitchFamily="34" charset="0"/>
              </a:rPr>
              <a:t>•	Who did you just read about?</a:t>
            </a:r>
          </a:p>
          <a:p>
            <a:pPr marL="285750" indent="-285750"/>
            <a:r>
              <a:rPr lang="en-US" sz="2000" b="1">
                <a:latin typeface="Calibri" pitchFamily="34" charset="0"/>
              </a:rPr>
              <a:t>•	What just happened?</a:t>
            </a:r>
          </a:p>
          <a:p>
            <a:pPr marL="285750" indent="-285750"/>
            <a:r>
              <a:rPr lang="en-US" sz="2000" b="1">
                <a:latin typeface="Calibri" pitchFamily="34" charset="0"/>
              </a:rPr>
              <a:t>•	Was your brain talking to you while you read?</a:t>
            </a:r>
          </a:p>
          <a:p>
            <a:pPr marL="285750" indent="-285750"/>
            <a:r>
              <a:rPr lang="en-US" sz="2000" b="1">
                <a:latin typeface="Calibri" pitchFamily="34" charset="0"/>
              </a:rPr>
              <a:t>•	Do you understand what was read?</a:t>
            </a:r>
          </a:p>
          <a:p>
            <a:pPr marL="285750" indent="-285750"/>
            <a:r>
              <a:rPr lang="en-US" sz="2000" b="1">
                <a:latin typeface="Calibri" pitchFamily="34" charset="0"/>
              </a:rPr>
              <a:t>•	What do you do if you don’t remember?</a:t>
            </a:r>
          </a:p>
          <a:p>
            <a:pPr marL="285750" indent="-285750"/>
            <a:endParaRPr lang="en-US" sz="2000" b="1">
              <a:latin typeface="Calibri" pitchFamily="34" charset="0"/>
            </a:endParaRPr>
          </a:p>
          <a:p>
            <a:pPr marL="285750" indent="-285750"/>
            <a:r>
              <a:rPr lang="en-US" sz="2400">
                <a:latin typeface="Calibri" pitchFamily="34" charset="0"/>
              </a:rPr>
              <a:t>Now try it with your child!</a:t>
            </a:r>
          </a:p>
          <a:p>
            <a:pPr marL="285750" indent="-285750">
              <a:buFont typeface="Arial" charset="0"/>
              <a:buChar char="•"/>
            </a:pPr>
            <a:endParaRPr lang="en-US">
              <a:latin typeface="Calibri" pitchFamily="34" charset="0"/>
            </a:endParaRPr>
          </a:p>
        </p:txBody>
      </p:sp>
      <p:pic>
        <p:nvPicPr>
          <p:cNvPr id="2050" name="Picture 2" descr="C:\Users\abdulla\AppData\Local\Microsoft\Windows\Temporary Internet Files\Content.IE5\KR0Y0B5Y\MC900445044[1].jpg"/>
          <p:cNvPicPr>
            <a:picLocks noChangeAspect="1" noChangeArrowheads="1"/>
          </p:cNvPicPr>
          <p:nvPr/>
        </p:nvPicPr>
        <p:blipFill>
          <a:blip r:embed="rId2" cstate="print">
            <a:extLst>
              <a:ext uri="{28A0092B-C50C-407E-A947-70E740481C1C}"/>
            </a:extLst>
          </a:blip>
          <a:srcRect/>
          <a:stretch>
            <a:fillRect/>
          </a:stretch>
        </p:blipFill>
        <p:spPr bwMode="auto">
          <a:xfrm>
            <a:off x="6758940" y="3734796"/>
            <a:ext cx="2385060" cy="3088567"/>
          </a:xfrm>
          <a:prstGeom prst="rect">
            <a:avLst/>
          </a:prstGeom>
          <a:noFill/>
          <a:effectLst>
            <a:softEdge rad="317500"/>
          </a:effectLst>
          <a:extLst>
            <a:ext uri="{909E8E84-426E-40DD-AFC4-6F175D3DCCD1}"/>
          </a:extLst>
        </p:spPr>
      </p:pic>
      <p:sp>
        <p:nvSpPr>
          <p:cNvPr id="4" name="Title 3"/>
          <p:cNvSpPr>
            <a:spLocks noGrp="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dirty="0" smtClean="0"/>
              <a:t>Café Strategy-</a:t>
            </a:r>
            <a:r>
              <a:rPr lang="en-US" sz="4000" dirty="0" smtClean="0"/>
              <a:t>Check for Understanding </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4578" name="Picture 5" descr="C:\Users\abdulla\Documents\animated-gif-hourglass.gif"/>
          <p:cNvPicPr>
            <a:picLocks noChangeAspect="1" noChangeArrowheads="1" noCrop="1"/>
          </p:cNvPicPr>
          <p:nvPr/>
        </p:nvPicPr>
        <p:blipFill>
          <a:blip r:embed="rId2"/>
          <a:srcRect/>
          <a:stretch>
            <a:fillRect/>
          </a:stretch>
        </p:blipFill>
        <p:spPr bwMode="auto">
          <a:xfrm>
            <a:off x="2760663" y="1600200"/>
            <a:ext cx="3886200" cy="3741738"/>
          </a:xfrm>
          <a:prstGeom prst="rect">
            <a:avLst/>
          </a:prstGeom>
          <a:noFill/>
          <a:ln w="9525">
            <a:noFill/>
            <a:miter lim="800000"/>
            <a:headEnd/>
            <a:tailEnd/>
          </a:ln>
        </p:spPr>
      </p:pic>
      <p:sp>
        <p:nvSpPr>
          <p:cNvPr id="2" name="Rectangle 1"/>
          <p:cNvSpPr/>
          <p:nvPr/>
        </p:nvSpPr>
        <p:spPr>
          <a:xfrm>
            <a:off x="2747103" y="381000"/>
            <a:ext cx="4092339" cy="923330"/>
          </a:xfrm>
          <a:prstGeom prst="rect">
            <a:avLst/>
          </a:prstGeom>
          <a:noFill/>
        </p:spPr>
        <p:txBody>
          <a:bodyPr wrap="none">
            <a:prstTxWarp prst="textCan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Let’s Try It…</a:t>
            </a:r>
          </a:p>
        </p:txBody>
      </p:sp>
      <p:pic>
        <p:nvPicPr>
          <p:cNvPr id="24580"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771666">
            <a:off x="719138" y="5178425"/>
            <a:ext cx="1797050" cy="1184275"/>
          </a:xfrm>
          <a:prstGeom prst="rect">
            <a:avLst/>
          </a:prstGeom>
          <a:noFill/>
          <a:ln w="9525">
            <a:noFill/>
            <a:miter lim="800000"/>
            <a:headEnd/>
            <a:tailEnd/>
          </a:ln>
        </p:spPr>
      </p:pic>
      <p:pic>
        <p:nvPicPr>
          <p:cNvPr id="24581" name="Picture 6" descr="C:\Users\abdulla\AppData\Local\Microsoft\Windows\Temporary Internet Files\Content.IE5\CGST8NYB\MC900089000[1].wmf"/>
          <p:cNvPicPr>
            <a:picLocks noChangeAspect="1" noChangeArrowheads="1"/>
          </p:cNvPicPr>
          <p:nvPr/>
        </p:nvPicPr>
        <p:blipFill>
          <a:blip r:embed="rId3"/>
          <a:srcRect/>
          <a:stretch>
            <a:fillRect/>
          </a:stretch>
        </p:blipFill>
        <p:spPr bwMode="auto">
          <a:xfrm rot="1337147">
            <a:off x="6983413" y="5178425"/>
            <a:ext cx="1797050" cy="1184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TC101790490[[fn=Decatur]]</Template>
  <TotalTime>670</TotalTime>
  <Words>570</Words>
  <Application>Microsoft Office PowerPoint</Application>
  <PresentationFormat>On-screen Show (4:3)</PresentationFormat>
  <Paragraphs>49</Paragraphs>
  <Slides>13</Slides>
  <Notes>2</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13</vt:i4>
      </vt:variant>
    </vt:vector>
  </HeadingPairs>
  <TitlesOfParts>
    <vt:vector size="26" baseType="lpstr">
      <vt:lpstr>Arial</vt:lpstr>
      <vt:lpstr>Cambria</vt:lpstr>
      <vt:lpstr>Calibri</vt:lpstr>
      <vt:lpstr>Wingdings</vt:lpstr>
      <vt:lpstr>Courier New</vt:lpstr>
      <vt:lpstr>Comic Sans MS</vt:lpstr>
      <vt:lpstr>Decatur</vt:lpstr>
      <vt:lpstr>Decatur</vt:lpstr>
      <vt:lpstr>Decatur</vt:lpstr>
      <vt:lpstr>Decatur</vt:lpstr>
      <vt:lpstr>Decatur</vt:lpstr>
      <vt:lpstr>Decatur</vt:lpstr>
      <vt:lpstr>Decatur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Dearborn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dpstech</dc:creator>
  <cp:lastModifiedBy>DPS</cp:lastModifiedBy>
  <cp:revision>28</cp:revision>
  <dcterms:created xsi:type="dcterms:W3CDTF">2013-12-02T02:45:15Z</dcterms:created>
  <dcterms:modified xsi:type="dcterms:W3CDTF">2013-12-05T18:39:51Z</dcterms:modified>
</cp:coreProperties>
</file>