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14"/>
  </p:notesMasterIdLst>
  <p:sldIdLst>
    <p:sldId id="256" r:id="rId2"/>
    <p:sldId id="261" r:id="rId3"/>
    <p:sldId id="260" r:id="rId4"/>
    <p:sldId id="270" r:id="rId5"/>
    <p:sldId id="272" r:id="rId6"/>
    <p:sldId id="259" r:id="rId7"/>
    <p:sldId id="274" r:id="rId8"/>
    <p:sldId id="267" r:id="rId9"/>
    <p:sldId id="262" r:id="rId10"/>
    <p:sldId id="265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9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694225-6B3C-4D7B-8E5C-82A1E47B0B37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AAA0B9A-9D51-479A-84A0-8EC1C16E3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There is a  link to the full CAFÉ menu with parent pipelines for all strategies.  You need the password (from Jeannine) to log in though. 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D21C74-9730-47B7-86EA-E4469867540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chemeClr val="accent1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09C7-9EA5-4F1C-BB97-6FC919B6C431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 smtClean="0">
                <a:latin typeface="+mj-lt"/>
              </a:defRPr>
            </a:lvl1pPr>
          </a:lstStyle>
          <a:p>
            <a:pPr>
              <a:defRPr/>
            </a:pPr>
            <a:fld id="{55C8D611-DB80-4F2F-AA57-75184B457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A7F9-0932-4F48-9742-B338F7F92131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5B3C2-B147-4030-AB79-6DE6B6125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CFC1-5F25-4FD6-A2AD-51CA022CCBA1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AD88-3B4A-43CF-A5DE-68AA88D7C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9C0BD-3977-45C0-A120-B4B227054D7C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372-FD2F-49FE-B1EC-73EF6AEC5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spc="150" dirty="0">
                <a:solidFill>
                  <a:srgbClr val="FFFFFF"/>
                </a:solidFill>
                <a:latin typeface="+mn-lt"/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F2CA1-A35E-4F26-B385-394D7234D6A1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0310552-2710-4656-98C9-599BCC3D5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EE32A-21F2-41AA-A07E-309F58E30788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ECFF2-57E8-4398-8FEC-6724B1279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1EE72-30AE-48B9-B0C0-EB275D8E14B7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9AE1-44B8-4ECF-AA27-8C141D60C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0342-61B6-4BEC-AA03-238458A168DA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E07DC-0A59-4D35-B2C7-45A02308A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5CCC-1078-4AF7-A62D-1CB6A1F5ED69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2E80F-C967-4D4E-B860-05A2C3DEF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8E6FE-4415-4CFF-8C38-1432341AD84B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471B1-3E4C-44BD-A8C6-A6DA2E92B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344B-1978-4349-AD04-27A3A0403001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13EAF-9EEB-4EDF-8729-906FF76B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B250318-085D-4E30-9BD9-BD3281F15ABE}" type="datetimeFigureOut">
              <a:rPr lang="en-US"/>
              <a:pPr>
                <a:defRPr/>
              </a:pPr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6315AE0-2A71-41D8-955E-54C460BEA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0" r:id="rId1"/>
    <p:sldLayoutId id="2147484319" r:id="rId2"/>
    <p:sldLayoutId id="2147484321" r:id="rId3"/>
    <p:sldLayoutId id="2147484318" r:id="rId4"/>
    <p:sldLayoutId id="2147484317" r:id="rId5"/>
    <p:sldLayoutId id="2147484316" r:id="rId6"/>
    <p:sldLayoutId id="2147484322" r:id="rId7"/>
    <p:sldLayoutId id="2147484323" r:id="rId8"/>
    <p:sldLayoutId id="2147484324" r:id="rId9"/>
    <p:sldLayoutId id="2147484315" r:id="rId10"/>
    <p:sldLayoutId id="214748432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Cambr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48774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7EB8E7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E3B651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wmf"/><Relationship Id="rId4" Type="http://schemas.openxmlformats.org/officeDocument/2006/relationships/hyperlink" Target="http://www.thedailycafe.com/public/913.cf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67000"/>
            <a:ext cx="86868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8000" dirty="0" smtClean="0"/>
              <a:t>Parent Meeting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ar-LB" sz="4000" b="1" dirty="0" smtClean="0"/>
              <a:t>اجتماع الاهالي</a:t>
            </a:r>
            <a:endParaRPr lang="en-US" sz="4000" b="1" dirty="0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533400"/>
          </a:xfrm>
        </p:spPr>
        <p:txBody>
          <a:bodyPr/>
          <a:lstStyle/>
          <a:p>
            <a:r>
              <a:rPr lang="en-US" sz="2800" b="1" smtClean="0"/>
              <a:t>Reading Strategies</a:t>
            </a:r>
            <a:r>
              <a:rPr lang="ar-LB" sz="2800" b="1" smtClean="0"/>
              <a:t>اساليب في القراءة  </a:t>
            </a:r>
            <a:endParaRPr lang="en-US" sz="2800" b="1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714500" y="533400"/>
            <a:ext cx="5829300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4580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79725" y="5540375"/>
            <a:ext cx="3648075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هيا نجرب هذا الاسلوب في القراءة</a:t>
            </a:r>
            <a:r>
              <a:rPr lang="ar-LB" dirty="0">
                <a:latin typeface="+mn-lt"/>
              </a:rPr>
              <a:t>!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676400"/>
            <a:ext cx="7848600" cy="4800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How can you help your child with this strategy at home?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1. Have </a:t>
            </a:r>
            <a:r>
              <a:rPr lang="en-US" dirty="0">
                <a:latin typeface="+mn-lt"/>
              </a:rPr>
              <a:t>your child read a story to you. When they are done ask them to tell you the story in their own words.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</a:rPr>
              <a:t>2.Make sure they retell the story in order from beginning to end Using sequence words (First, Next, Then, Last). Also, make sure they are naming the characters as they retell.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latin typeface="+mn-lt"/>
              </a:rPr>
              <a:t>Now try this with your child!</a:t>
            </a:r>
            <a:endParaRPr lang="ar-LB" b="1" dirty="0">
              <a:latin typeface="+mn-lt"/>
            </a:endParaRP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b="1" dirty="0">
                <a:latin typeface="+mn-lt"/>
              </a:rPr>
              <a:t>كيف تستطيع مساعدة ولدك في البيت؟</a:t>
            </a: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b="1" dirty="0">
                <a:latin typeface="+mn-lt"/>
              </a:rPr>
              <a:t>اسال ولدك ان يقرأ لك قصة, عندما ينتهي اسأله ان يعاود سرد الاحداث بطريقته.</a:t>
            </a:r>
            <a:endParaRPr lang="en-US" b="1" dirty="0">
              <a:latin typeface="+mn-lt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b="1" dirty="0">
                <a:latin typeface="+mn-lt"/>
              </a:rPr>
              <a:t>استعمال التسلسل الذي حدثت فيه الاحداث</a:t>
            </a:r>
            <a:r>
              <a:rPr lang="ar-LB" b="1" dirty="0">
                <a:latin typeface="+mn-lt"/>
              </a:rPr>
              <a:t> </a:t>
            </a:r>
            <a:r>
              <a:rPr lang="ar-LB" b="1" dirty="0">
                <a:latin typeface="+mn-lt"/>
              </a:rPr>
              <a:t>وتسمية الاشخاص في القصة.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b="1" dirty="0">
                <a:latin typeface="+mn-lt"/>
              </a:rPr>
              <a:t>                        </a:t>
            </a: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2000" b="1" dirty="0">
                <a:solidFill>
                  <a:srgbClr val="FF0000"/>
                </a:solidFill>
                <a:latin typeface="+mn-lt"/>
              </a:rPr>
              <a:t>جرب هذا الاسلوب مع ولدك الان!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ar-LB" b="1" dirty="0">
              <a:latin typeface="+mn-lt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ar-LB" b="1" dirty="0">
              <a:latin typeface="+mn-lt"/>
            </a:endParaRP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LB" b="1" dirty="0">
              <a:latin typeface="+mn-lt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-17745" y="4785798"/>
            <a:ext cx="1600200" cy="207220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Café Strategy- </a:t>
            </a:r>
            <a:r>
              <a:rPr lang="en-US" sz="4000" dirty="0" smtClean="0"/>
              <a:t>Retelling</a:t>
            </a:r>
            <a:r>
              <a:rPr lang="ar-LB" sz="4000" dirty="0" smtClean="0"/>
              <a:t/>
            </a:r>
            <a:br>
              <a:rPr lang="ar-LB" sz="4000" dirty="0" smtClean="0"/>
            </a:br>
            <a:r>
              <a:rPr lang="ar-LB" sz="4000" dirty="0" smtClean="0"/>
              <a:t>اعادة سرد الاحداث في القصة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6628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Box 2"/>
          <p:cNvSpPr txBox="1">
            <a:spLocks noChangeArrowheads="1"/>
          </p:cNvSpPr>
          <p:nvPr/>
        </p:nvSpPr>
        <p:spPr bwMode="auto">
          <a:xfrm>
            <a:off x="3200400" y="5749925"/>
            <a:ext cx="3078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2000" b="1">
                <a:solidFill>
                  <a:srgbClr val="C00000"/>
                </a:solidFill>
                <a:latin typeface="Calibri" pitchFamily="34" charset="0"/>
              </a:rPr>
              <a:t>هيا نجرب هذا الاسلوب في القراءة</a:t>
            </a:r>
            <a:r>
              <a:rPr lang="ar-LB">
                <a:latin typeface="Calibri" pitchFamily="34" charset="0"/>
              </a:rPr>
              <a:t>!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are we here today?</a:t>
            </a:r>
            <a:r>
              <a:rPr lang="ar-LB" dirty="0" smtClean="0"/>
              <a:t/>
            </a:r>
            <a:br>
              <a:rPr lang="ar-LB" dirty="0" smtClean="0"/>
            </a:br>
            <a:r>
              <a:rPr lang="ar-LB" dirty="0" smtClean="0"/>
              <a:t> لماذ نحن هنا اليوم؟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1.  To discuss what is expected of us as parents, students and teachers.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2. To learn more about the DRA.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3. To practice some of the skills that my child is working on in school.  </a:t>
            </a:r>
          </a:p>
          <a:p>
            <a:pPr marL="457200" indent="-45720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 smtClean="0"/>
              <a:t>لمناقشة ما هو دور التلاميذ, الاهل, والهيئة التعليمية.</a:t>
            </a:r>
          </a:p>
          <a:p>
            <a:pPr marL="457200" indent="-45720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 smtClean="0"/>
              <a:t>للتعريف اكثر عن امتحان القراءة </a:t>
            </a:r>
            <a:r>
              <a:rPr lang="en-US" dirty="0" smtClean="0"/>
              <a:t>DRA</a:t>
            </a:r>
          </a:p>
          <a:p>
            <a:pPr marL="457200" indent="-45720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 smtClean="0"/>
              <a:t>للتمرين على بعض الاساليب والمهارات التي يتم تعلميها لاولادكم.</a:t>
            </a:r>
            <a:endParaRPr lang="en-US" dirty="0" smtClean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775" y="4953000"/>
            <a:ext cx="22733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Our Expectations…</a:t>
            </a:r>
            <a:r>
              <a:rPr lang="ar-LB" sz="2800" dirty="0" smtClean="0"/>
              <a:t>ما</a:t>
            </a:r>
            <a:r>
              <a:rPr lang="ar-LB" dirty="0" smtClean="0"/>
              <a:t> </a:t>
            </a:r>
            <a:r>
              <a:rPr lang="ar-LB" sz="2400" dirty="0" smtClean="0"/>
              <a:t>هومطلوب  </a:t>
            </a:r>
            <a:endParaRPr lang="en-US" sz="2400" dirty="0"/>
          </a:p>
        </p:txBody>
      </p:sp>
      <p:sp>
        <p:nvSpPr>
          <p:cNvPr id="1638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6475"/>
          </a:xfrm>
        </p:spPr>
        <p:txBody>
          <a:bodyPr/>
          <a:lstStyle/>
          <a:p>
            <a:r>
              <a:rPr lang="en-US" smtClean="0"/>
              <a:t>For Students</a:t>
            </a:r>
            <a:r>
              <a:rPr lang="ar-LB" sz="1800" b="1" smtClean="0"/>
              <a:t>من التلاميذ  </a:t>
            </a:r>
            <a:endParaRPr lang="en-US" sz="1800" b="1" smtClean="0"/>
          </a:p>
          <a:p>
            <a:r>
              <a:rPr lang="en-US" smtClean="0"/>
              <a:t>For Parents</a:t>
            </a:r>
            <a:r>
              <a:rPr lang="ar-LB" sz="2000" b="1" smtClean="0"/>
              <a:t>من الاهل    </a:t>
            </a:r>
            <a:endParaRPr lang="en-US" sz="2000" b="1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1787525"/>
            <a:ext cx="373380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Students will: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Read 20 minutes each night.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Complete homework each night.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Ask yourself questions while reading.</a:t>
            </a:r>
          </a:p>
          <a:p>
            <a:pPr marL="285750" indent="-285750" algn="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r-LB" b="1" dirty="0">
                <a:latin typeface="+mn-lt"/>
              </a:rPr>
              <a:t>يجب على التلاميذ: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r-LB" dirty="0">
                <a:latin typeface="+mn-lt"/>
              </a:rPr>
              <a:t>القراءة لمدة 20 دقيقة كل يوم.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r-LB" dirty="0">
                <a:latin typeface="+mn-lt"/>
              </a:rPr>
              <a:t>انهاء الواجب المنزلي.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ar-LB" dirty="0">
                <a:latin typeface="+mn-lt"/>
              </a:rPr>
              <a:t>طرح الاسئلة عند القراءة.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1773238"/>
            <a:ext cx="37338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Parents will: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Listen to and read to  their child read each night.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Help with homework each night.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>
                <a:latin typeface="+mn-lt"/>
              </a:rPr>
              <a:t>Ask your child questions about what they read.</a:t>
            </a:r>
            <a:endParaRPr lang="ar-LB" dirty="0">
              <a:latin typeface="+mn-lt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>
                <a:latin typeface="+mn-lt"/>
              </a:rPr>
              <a:t>يجب على الاهل: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>
                <a:latin typeface="+mn-lt"/>
              </a:rPr>
              <a:t>الاستماع والقراءة مع اولادهم كل يوم.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>
                <a:latin typeface="+mn-lt"/>
              </a:rPr>
              <a:t>المساعدة في انهاء الواجب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dirty="0">
                <a:latin typeface="+mn-lt"/>
              </a:rPr>
              <a:t>السؤال عما تم قراءته.</a:t>
            </a: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16389" name="Picture 2" descr="C:\Users\abdulla\AppData\Local\Microsoft\Windows\Temporary Internet Files\Content.IE5\CGST8NYB\MC90008895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363" y="5562600"/>
            <a:ext cx="176847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3" descr="C:\Users\abdulla\AppData\Local\Microsoft\Windows\Temporary Internet Files\Content.IE5\CGST8NYB\MC90005658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67600" y="4851400"/>
            <a:ext cx="15081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696200" cy="365760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/>
              <a:t>An individually administered reading assessment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/>
              <a:t>   </a:t>
            </a:r>
            <a:r>
              <a:rPr lang="ar-LB" sz="2000" dirty="0"/>
              <a:t>  </a:t>
            </a:r>
            <a:r>
              <a:rPr lang="en-US" sz="2000" dirty="0"/>
              <a:t>to determine reading level.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009900"/>
                </a:solidFill>
              </a:rPr>
              <a:t>It is required by the school district to administer the DRA.</a:t>
            </a:r>
            <a:endParaRPr lang="en-US" sz="2000" dirty="0">
              <a:solidFill>
                <a:srgbClr val="FF0066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Assesses a student’s reading progress over time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dirty="0">
                <a:solidFill>
                  <a:srgbClr val="800080"/>
                </a:solidFill>
              </a:rPr>
              <a:t>Scores are given for reading engagement, oral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000" dirty="0">
                <a:solidFill>
                  <a:srgbClr val="800080"/>
                </a:solidFill>
              </a:rPr>
              <a:t>    reading fluency and comprehension </a:t>
            </a:r>
            <a:endParaRPr lang="ar-LB" sz="2000" dirty="0">
              <a:solidFill>
                <a:srgbClr val="800080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ar-LB" sz="2000" dirty="0">
              <a:solidFill>
                <a:srgbClr val="800080"/>
              </a:solidFill>
            </a:endParaRPr>
          </a:p>
          <a:p>
            <a:pPr algn="r" rt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ar-LB" b="1" dirty="0">
                <a:solidFill>
                  <a:srgbClr val="0000FF"/>
                </a:solidFill>
              </a:rPr>
              <a:t>امتحان </a:t>
            </a:r>
            <a:r>
              <a:rPr lang="en-US" b="1" dirty="0">
                <a:solidFill>
                  <a:srgbClr val="0000FF"/>
                </a:solidFill>
                <a:cs typeface="Arial" charset="0"/>
              </a:rPr>
              <a:t>DRA</a:t>
            </a:r>
            <a:r>
              <a:rPr lang="ar-LB" b="1" dirty="0">
                <a:solidFill>
                  <a:srgbClr val="0000FF"/>
                </a:solidFill>
              </a:rPr>
              <a:t> يساعد في تحديد مستوى التلميذ في القراءة وذلك مطلوب من قبل المحافظة. </a:t>
            </a:r>
          </a:p>
          <a:p>
            <a:pPr algn="r" rt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ar-LB" b="1" dirty="0">
                <a:solidFill>
                  <a:srgbClr val="0000FF"/>
                </a:solidFill>
              </a:rPr>
              <a:t>يساعد هذا الامتحان في معرفة ومراقبة نسبة تحسن التلميذ في الاستيعاب, الطلاقة, وحب القراءة.</a:t>
            </a:r>
          </a:p>
          <a:p>
            <a:pPr algn="r" rt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ar-LB" sz="2000" dirty="0">
              <a:solidFill>
                <a:srgbClr val="0000FF"/>
              </a:solidFill>
            </a:endParaRPr>
          </a:p>
          <a:p>
            <a:pPr algn="r" rtl="1" fontAlgn="auto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1600200" y="152400"/>
            <a:ext cx="5562600" cy="1662113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2800" b="1">
                <a:solidFill>
                  <a:srgbClr val="0000FF"/>
                </a:solidFill>
                <a:latin typeface="Calibri" pitchFamily="34" charset="0"/>
              </a:rPr>
              <a:t>What is the Developmental Reading Assessment (DRA2)?</a:t>
            </a:r>
            <a:r>
              <a:rPr lang="ar-LB" sz="2800" b="1">
                <a:solidFill>
                  <a:srgbClr val="0000FF"/>
                </a:solidFill>
                <a:latin typeface="Calibri" pitchFamily="34" charset="0"/>
              </a:rPr>
              <a:t/>
            </a:r>
            <a:br>
              <a:rPr lang="ar-LB" sz="2800" b="1">
                <a:solidFill>
                  <a:srgbClr val="0000FF"/>
                </a:solidFill>
                <a:latin typeface="Calibri" pitchFamily="34" charset="0"/>
              </a:rPr>
            </a:br>
            <a:r>
              <a:rPr lang="ar-LB" sz="2800" b="1">
                <a:solidFill>
                  <a:srgbClr val="0000FF"/>
                </a:solidFill>
                <a:latin typeface="Calibri" pitchFamily="34" charset="0"/>
              </a:rPr>
              <a:t>ما هو امتحان القراءة </a:t>
            </a:r>
          </a:p>
          <a:p>
            <a:endParaRPr lang="en-US" b="1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6870700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latin typeface="Bodoni MT Black" pitchFamily="18" charset="0"/>
              </a:rPr>
              <a:t>DRA2 Assessment Levels</a:t>
            </a:r>
            <a:r>
              <a:rPr lang="ar-LB" sz="4000" dirty="0">
                <a:latin typeface="Bodoni MT Black" pitchFamily="18" charset="0"/>
                <a:cs typeface="Arial" charset="0"/>
              </a:rPr>
              <a:t/>
            </a:r>
            <a:br>
              <a:rPr lang="ar-LB" sz="4000" dirty="0">
                <a:latin typeface="Bodoni MT Black" pitchFamily="18" charset="0"/>
                <a:cs typeface="Arial" charset="0"/>
              </a:rPr>
            </a:br>
            <a:r>
              <a:rPr lang="ar-LB" sz="4000" dirty="0">
                <a:latin typeface="Bodoni MT Black" pitchFamily="18" charset="0"/>
                <a:cs typeface="Arial" charset="0"/>
              </a:rPr>
              <a:t>تقييم المستوى العام في القراءة</a:t>
            </a:r>
            <a:endParaRPr lang="en-US" sz="4000" dirty="0">
              <a:latin typeface="Bodoni MT Black" pitchFamily="18" charset="0"/>
              <a:cs typeface="Arial" charset="0"/>
            </a:endParaRPr>
          </a:p>
        </p:txBody>
      </p:sp>
      <p:sp>
        <p:nvSpPr>
          <p:cNvPr id="18434" name="AutoShape 3"/>
          <p:cNvSpPr>
            <a:spLocks noChangeArrowheads="1"/>
          </p:cNvSpPr>
          <p:nvPr/>
        </p:nvSpPr>
        <p:spPr bwMode="auto">
          <a:xfrm>
            <a:off x="762000" y="2819400"/>
            <a:ext cx="144780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2209800" y="2819400"/>
            <a:ext cx="129540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3505200" y="2819400"/>
            <a:ext cx="1295400" cy="12954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7" name="AutoShape 6"/>
          <p:cNvSpPr>
            <a:spLocks noChangeArrowheads="1"/>
          </p:cNvSpPr>
          <p:nvPr/>
        </p:nvSpPr>
        <p:spPr bwMode="auto">
          <a:xfrm>
            <a:off x="4800600" y="2819400"/>
            <a:ext cx="129540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8" name="AutoShape 7"/>
          <p:cNvSpPr>
            <a:spLocks noChangeArrowheads="1"/>
          </p:cNvSpPr>
          <p:nvPr/>
        </p:nvSpPr>
        <p:spPr bwMode="auto">
          <a:xfrm>
            <a:off x="6096000" y="2819400"/>
            <a:ext cx="129540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39" name="AutoShape 8"/>
          <p:cNvSpPr>
            <a:spLocks noChangeArrowheads="1"/>
          </p:cNvSpPr>
          <p:nvPr/>
        </p:nvSpPr>
        <p:spPr bwMode="auto">
          <a:xfrm>
            <a:off x="7391400" y="2819400"/>
            <a:ext cx="1295400" cy="12954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8440" name="Text Box 9"/>
          <p:cNvSpPr txBox="1">
            <a:spLocks noChangeArrowheads="1"/>
          </p:cNvSpPr>
          <p:nvPr/>
        </p:nvSpPr>
        <p:spPr bwMode="auto">
          <a:xfrm>
            <a:off x="990600" y="3200400"/>
            <a:ext cx="1143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KindergartenLevels A-3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الروضة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2209800" y="3200400"/>
            <a:ext cx="1219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First Grade Levels 4-16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صف الاول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3657600" y="3200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3505200" y="3200400"/>
            <a:ext cx="1295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Second Grade Levels 18-28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صف الثاني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4800600" y="3200400"/>
            <a:ext cx="1219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Third Grade Levels 30-38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صف الثالث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6172200" y="3200400"/>
            <a:ext cx="1143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Calibri" pitchFamily="34" charset="0"/>
            </a:endParaRPr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6096000" y="3200400"/>
            <a:ext cx="1219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Fourth Grade Levels 40-50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صف الرابع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7391400" y="3200400"/>
            <a:ext cx="1219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Fifth Grade Levels 50-60</a:t>
            </a:r>
            <a:endParaRPr lang="ar-LB" sz="1200" b="1">
              <a:latin typeface="Calibri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ar-LB" sz="1200" b="1">
                <a:latin typeface="Calibri" pitchFamily="34" charset="0"/>
              </a:rPr>
              <a:t>صف الخامس</a:t>
            </a:r>
            <a:endParaRPr lang="en-US" sz="1200" b="1">
              <a:latin typeface="Calibri" pitchFamily="34" charset="0"/>
              <a:cs typeface="Arial" charset="0"/>
            </a:endParaRPr>
          </a:p>
        </p:txBody>
      </p:sp>
      <p:sp>
        <p:nvSpPr>
          <p:cNvPr id="18448" name="AutoShape 17"/>
          <p:cNvSpPr>
            <a:spLocks noChangeArrowheads="1"/>
          </p:cNvSpPr>
          <p:nvPr/>
        </p:nvSpPr>
        <p:spPr bwMode="auto">
          <a:xfrm>
            <a:off x="838200" y="4419600"/>
            <a:ext cx="3200400" cy="609600"/>
          </a:xfrm>
          <a:prstGeom prst="leftArrow">
            <a:avLst>
              <a:gd name="adj1" fmla="val 50000"/>
              <a:gd name="adj2" fmla="val 1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050" name="AutoShape 18"/>
          <p:cNvSpPr>
            <a:spLocks noChangeArrowheads="1"/>
          </p:cNvSpPr>
          <p:nvPr/>
        </p:nvSpPr>
        <p:spPr bwMode="auto">
          <a:xfrm>
            <a:off x="3733800" y="4191000"/>
            <a:ext cx="990600" cy="8382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450" name="Text Box 19"/>
          <p:cNvSpPr txBox="1">
            <a:spLocks noChangeArrowheads="1"/>
          </p:cNvSpPr>
          <p:nvPr/>
        </p:nvSpPr>
        <p:spPr bwMode="auto">
          <a:xfrm>
            <a:off x="1828800" y="5486400"/>
            <a:ext cx="617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Any score below 28 for a third grade student at the end of the year is considered below grade level.</a:t>
            </a:r>
            <a:endParaRPr lang="ar-LB" sz="1200" b="1">
              <a:latin typeface="Calibri" pitchFamily="34" charset="0"/>
            </a:endParaRPr>
          </a:p>
          <a:p>
            <a:pPr algn="ctr" rtl="1">
              <a:spcBef>
                <a:spcPct val="50000"/>
              </a:spcBef>
            </a:pPr>
            <a:r>
              <a:rPr lang="ar-LB" sz="2000" b="1">
                <a:solidFill>
                  <a:srgbClr val="0000FF"/>
                </a:solidFill>
                <a:latin typeface="Calibri" pitchFamily="34" charset="0"/>
              </a:rPr>
              <a:t>يعتبر التلميذ تحت مستوى الصف في حال كان التقييم تحت رقم </a:t>
            </a:r>
            <a:r>
              <a:rPr lang="en-US" sz="2000" b="1">
                <a:solidFill>
                  <a:srgbClr val="0000FF"/>
                </a:solidFill>
                <a:latin typeface="Calibri" pitchFamily="34" charset="0"/>
                <a:cs typeface="Arial" charset="0"/>
              </a:rPr>
              <a:t>28</a:t>
            </a:r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4800600" y="2209800"/>
            <a:ext cx="0" cy="3200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Reading Strategies…</a:t>
            </a:r>
            <a:r>
              <a:rPr lang="ar-LB" sz="4000" dirty="0" smtClean="0"/>
              <a:t>اساليب القراءة</a:t>
            </a:r>
            <a:endParaRPr lang="en-US" sz="4000" dirty="0"/>
          </a:p>
        </p:txBody>
      </p:sp>
      <p:pic>
        <p:nvPicPr>
          <p:cNvPr id="3" name="Picture 2" descr="Parent Pipeline - Google Chrome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/>
            </a:extLst>
          </a:blip>
          <a:srcRect l="21364" t="13272" r="22576" b="5954"/>
          <a:stretch/>
        </p:blipFill>
        <p:spPr>
          <a:xfrm>
            <a:off x="2133600" y="1764085"/>
            <a:ext cx="5126182" cy="397625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2535238" y="5953125"/>
            <a:ext cx="4724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  <a:hlinkClick r:id="rId4"/>
              </a:rPr>
              <a:t>http://www.thedailycafe.com/public/913.cfm</a:t>
            </a:r>
            <a:endParaRPr lang="en-US">
              <a:latin typeface="Calibri" pitchFamily="34" charset="0"/>
            </a:endParaRPr>
          </a:p>
        </p:txBody>
      </p:sp>
      <p:pic>
        <p:nvPicPr>
          <p:cNvPr id="19460" name="Picture 2" descr="C:\Users\abdulla\AppData\Local\Microsoft\Windows\Temporary Internet Files\Content.IE5\SW6YFKEK\MC90043799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595341">
            <a:off x="287338" y="5108575"/>
            <a:ext cx="1385887" cy="131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1200" y="0"/>
            <a:ext cx="6870700" cy="1066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LB" sz="4000" dirty="0">
                <a:solidFill>
                  <a:schemeClr val="tx2"/>
                </a:solidFill>
                <a:cs typeface="Arial" charset="0"/>
              </a:rPr>
              <a:t/>
            </a:r>
            <a:br>
              <a:rPr lang="ar-LB" sz="4000" dirty="0">
                <a:solidFill>
                  <a:schemeClr val="tx2"/>
                </a:solidFill>
                <a:cs typeface="Arial" charset="0"/>
              </a:rPr>
            </a:br>
            <a:r>
              <a:rPr lang="en-US" sz="4000" dirty="0">
                <a:solidFill>
                  <a:schemeClr val="accent4">
                    <a:lumMod val="50000"/>
                  </a:schemeClr>
                </a:solidFill>
              </a:rPr>
              <a:t>Before we read…</a:t>
            </a:r>
            <a:r>
              <a:rPr lang="ar-LB" sz="4000" dirty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/>
            </a:r>
            <a:br>
              <a:rPr lang="ar-LB" sz="4000" dirty="0">
                <a:solidFill>
                  <a:schemeClr val="accent4">
                    <a:lumMod val="50000"/>
                  </a:schemeClr>
                </a:solidFill>
                <a:cs typeface="Arial" charset="0"/>
              </a:rPr>
            </a:br>
            <a:r>
              <a:rPr lang="ar-LB" sz="4000" dirty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قبل القراءة</a:t>
            </a:r>
            <a:r>
              <a:rPr lang="ar-LB" sz="4000" dirty="0" smtClean="0">
                <a:solidFill>
                  <a:schemeClr val="accent4">
                    <a:lumMod val="50000"/>
                  </a:schemeClr>
                </a:solidFill>
                <a:cs typeface="Arial" charset="0"/>
              </a:rPr>
              <a:t>...</a:t>
            </a:r>
            <a:endParaRPr lang="en-US" sz="4000" dirty="0">
              <a:solidFill>
                <a:schemeClr val="accent4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391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Look at the cover and talk about what you think will happen in this story. </a:t>
            </a:r>
            <a:endParaRPr lang="ar-LB" sz="2000" smtClean="0"/>
          </a:p>
          <a:p>
            <a:pPr rtl="1">
              <a:lnSpc>
                <a:spcPct val="90000"/>
              </a:lnSpc>
            </a:pPr>
            <a:r>
              <a:rPr lang="ar-LB" b="1" smtClean="0">
                <a:solidFill>
                  <a:schemeClr val="hlink"/>
                </a:solidFill>
              </a:rPr>
              <a:t>انظر الى الغلاف وفكر ماذا سيحدث في القصة؟     </a:t>
            </a:r>
            <a:r>
              <a:rPr lang="en-US" b="1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  Look at the pictures and tell me what you think is happening in the story.</a:t>
            </a:r>
            <a:endParaRPr lang="ar-LB" sz="2000" smtClean="0"/>
          </a:p>
          <a:p>
            <a:pPr rtl="1">
              <a:lnSpc>
                <a:spcPct val="90000"/>
              </a:lnSpc>
            </a:pPr>
            <a:r>
              <a:rPr lang="ar-LB" b="1" smtClean="0">
                <a:solidFill>
                  <a:srgbClr val="FF0066"/>
                </a:solidFill>
              </a:rPr>
              <a:t>انظر الى الصور واخبرني ماذا يحصل في القصة      </a:t>
            </a:r>
            <a:r>
              <a:rPr lang="ar-LB" sz="2000" smtClean="0">
                <a:solidFill>
                  <a:srgbClr val="FF0066"/>
                </a:solidFill>
              </a:rPr>
              <a:t>؟  </a:t>
            </a:r>
            <a:endParaRPr lang="en-US" sz="2000" smtClean="0">
              <a:solidFill>
                <a:srgbClr val="FF0066"/>
              </a:solidFill>
              <a:cs typeface="Arial" charset="0"/>
            </a:endParaRPr>
          </a:p>
          <a:p>
            <a:pPr lvl="4" algn="r" rtl="1"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z="2000" smtClean="0"/>
          </a:p>
          <a:p>
            <a:pPr>
              <a:lnSpc>
                <a:spcPct val="90000"/>
              </a:lnSpc>
            </a:pPr>
            <a:r>
              <a:rPr lang="en-US" sz="2000" smtClean="0"/>
              <a:t>Make a meaningful prediction.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smtClean="0"/>
              <a:t>     </a:t>
            </a:r>
            <a:r>
              <a:rPr lang="en-US" sz="2000" i="1" smtClean="0">
                <a:solidFill>
                  <a:srgbClr val="800080"/>
                </a:solidFill>
              </a:rPr>
              <a:t>Ask- What do you think will happen in the story?</a:t>
            </a:r>
            <a:endParaRPr lang="ar-LB" sz="2000" i="1" smtClean="0">
              <a:solidFill>
                <a:srgbClr val="800080"/>
              </a:solidFill>
            </a:endParaRPr>
          </a:p>
          <a:p>
            <a:pPr rtl="1">
              <a:lnSpc>
                <a:spcPct val="90000"/>
              </a:lnSpc>
              <a:buFontTx/>
              <a:buNone/>
            </a:pPr>
            <a:r>
              <a:rPr lang="ar-LB" b="1" smtClean="0">
                <a:solidFill>
                  <a:srgbClr val="800080"/>
                </a:solidFill>
              </a:rPr>
              <a:t>اسئل : ماذا تعتقد سيحصل في القصة</a:t>
            </a:r>
            <a:r>
              <a:rPr lang="ar-LB" sz="2000" i="1" smtClean="0">
                <a:solidFill>
                  <a:srgbClr val="800080"/>
                </a:solidFill>
              </a:rPr>
              <a:t>؟</a:t>
            </a:r>
            <a:r>
              <a:rPr lang="en-US" sz="2000" i="1" smtClean="0">
                <a:solidFill>
                  <a:srgbClr val="800080"/>
                </a:solidFill>
                <a:cs typeface="Arial" charset="0"/>
              </a:rPr>
              <a:t>     </a:t>
            </a:r>
            <a:r>
              <a:rPr lang="ar-LB" sz="2000" i="1" smtClean="0">
                <a:solidFill>
                  <a:srgbClr val="800080"/>
                </a:solidFill>
              </a:rPr>
              <a:t>    </a:t>
            </a:r>
          </a:p>
          <a:p>
            <a:pPr rtl="1">
              <a:lnSpc>
                <a:spcPct val="90000"/>
              </a:lnSpc>
              <a:buFontTx/>
              <a:buNone/>
            </a:pPr>
            <a:endParaRPr lang="ar-LB" sz="2000" i="1" smtClean="0">
              <a:solidFill>
                <a:srgbClr val="800080"/>
              </a:solidFill>
            </a:endParaRPr>
          </a:p>
          <a:p>
            <a:pPr rtl="1">
              <a:lnSpc>
                <a:spcPct val="90000"/>
              </a:lnSpc>
            </a:pPr>
            <a:endParaRPr lang="ar-LB" sz="2000" i="1" smtClean="0">
              <a:solidFill>
                <a:srgbClr val="800080"/>
              </a:solidFill>
            </a:endParaRPr>
          </a:p>
          <a:p>
            <a:pPr algn="ctr" rtl="1">
              <a:lnSpc>
                <a:spcPct val="90000"/>
              </a:lnSpc>
              <a:buFontTx/>
              <a:buNone/>
            </a:pPr>
            <a:endParaRPr lang="en-US" i="1" smtClean="0">
              <a:solidFill>
                <a:srgbClr val="800080"/>
              </a:solidFill>
              <a:cs typeface="Arial" charset="0"/>
            </a:endParaRPr>
          </a:p>
        </p:txBody>
      </p:sp>
      <p:pic>
        <p:nvPicPr>
          <p:cNvPr id="21507" name="Picture 12" descr="where-the-wild-things-are-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1752600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21" descr="where-the-wild-things-a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77000" y="4648200"/>
            <a:ext cx="25146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5" descr="C:\Users\abdulla\Documents\animated-gif-hourglas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0663" y="1600200"/>
            <a:ext cx="38862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747103" y="381000"/>
            <a:ext cx="4092339" cy="923330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Let’s Try It…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22532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771666">
            <a:off x="719138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C:\Users\abdulla\AppData\Local\Microsoft\Windows\Temporary Internet Files\Content.IE5\CGST8NYB\MC900089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37147">
            <a:off x="6983413" y="5178425"/>
            <a:ext cx="1797050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2"/>
          <p:cNvSpPr txBox="1">
            <a:spLocks noChangeArrowheads="1"/>
          </p:cNvSpPr>
          <p:nvPr/>
        </p:nvSpPr>
        <p:spPr bwMode="auto">
          <a:xfrm>
            <a:off x="2444750" y="5551488"/>
            <a:ext cx="42783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LB" sz="2800" b="1">
                <a:solidFill>
                  <a:srgbClr val="C00000"/>
                </a:solidFill>
                <a:latin typeface="Calibri" pitchFamily="34" charset="0"/>
              </a:rPr>
              <a:t>هيا نجرب هذا الاسلوب في القراءة</a:t>
            </a:r>
            <a:r>
              <a:rPr lang="ar-LB" sz="3600">
                <a:latin typeface="Calibri" pitchFamily="34" charset="0"/>
              </a:rPr>
              <a:t>!</a:t>
            </a:r>
            <a:endParaRPr lang="en-US" sz="3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1422400"/>
            <a:ext cx="8042275" cy="58166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1. When reading to your child, stop periodically and say, “Let’s see if we remember what I just read. Think about who the story was about and what happened.” Do this 3 or 4 times throughout the story.</a:t>
            </a:r>
            <a:endParaRPr lang="en-US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2. When reading to your child, stop and have them practice checking for understanding by saying, “I heard you say…” </a:t>
            </a:r>
            <a:endParaRPr lang="en-US" sz="1600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3. Ask your child the following questions: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•	Who did you just read about?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•	</a:t>
            </a:r>
            <a:r>
              <a:rPr lang="en-US" sz="1600" dirty="0">
                <a:latin typeface="+mn-lt"/>
              </a:rPr>
              <a:t>What </a:t>
            </a:r>
            <a:r>
              <a:rPr lang="en-US" sz="1600" dirty="0">
                <a:latin typeface="+mn-lt"/>
              </a:rPr>
              <a:t>just happened?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•	Was your brain talking to you while you read?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•	Do you understand what was read?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•	What do you do if you don’t remember</a:t>
            </a:r>
            <a:r>
              <a:rPr lang="en-US" sz="1600" dirty="0">
                <a:latin typeface="+mn-lt"/>
              </a:rPr>
              <a:t>?</a:t>
            </a:r>
            <a:endParaRPr lang="en-US" sz="16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Now try it with your child!</a:t>
            </a:r>
            <a:endParaRPr lang="en-US" sz="1600" dirty="0">
              <a:latin typeface="+mn-lt"/>
            </a:endParaRP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>
                <a:latin typeface="+mn-lt"/>
              </a:rPr>
              <a:t>توقف عن القراءة من حين الى اخر واسئل ولدك: من الشخصيات وماذا حدث؟</a:t>
            </a: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>
                <a:latin typeface="+mn-lt"/>
              </a:rPr>
              <a:t>كذلك الامر عندما تقرأ لولدك, توقف وعلمه ان يسأل: سمعتك تقول: ......</a:t>
            </a:r>
          </a:p>
          <a:p>
            <a:pPr marL="342900" indent="-342900" algn="r" rtl="1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r-LB" dirty="0">
                <a:latin typeface="+mn-lt"/>
              </a:rPr>
              <a:t>اسأل ولدك ما يلي: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dirty="0">
                <a:latin typeface="+mn-lt"/>
              </a:rPr>
              <a:t>من هم الاشخاص الذي قرأت عنهم؟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dirty="0">
                <a:latin typeface="+mn-lt"/>
              </a:rPr>
              <a:t>ماذا حصل الان؟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dirty="0">
                <a:latin typeface="+mn-lt"/>
              </a:rPr>
              <a:t>هل كان عقلك يفكر ويتكلم معك خلال القراءة؟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dirty="0">
                <a:latin typeface="+mn-lt"/>
              </a:rPr>
              <a:t>هل فهمت ماذا قرأت؟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dirty="0">
                <a:latin typeface="+mn-lt"/>
              </a:rPr>
              <a:t>ماذا تفعل ان لم تستطع التذكر؟</a:t>
            </a: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ar-LB" dirty="0">
              <a:latin typeface="+mn-lt"/>
            </a:endParaRPr>
          </a:p>
          <a:p>
            <a:pPr marL="285750" indent="-285750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+mn-lt"/>
            </a:endParaRPr>
          </a:p>
        </p:txBody>
      </p:sp>
      <p:pic>
        <p:nvPicPr>
          <p:cNvPr id="2050" name="Picture 2" descr="C:\Users\abdulla\AppData\Local\Microsoft\Windows\Temporary Internet Files\Content.IE5\KR0Y0B5Y\MC90044504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7543800" y="2209801"/>
            <a:ext cx="1600200" cy="207220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/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Café Strategy-Check for Understanding</a:t>
            </a:r>
            <a:r>
              <a:rPr lang="ar-LB" sz="3200" dirty="0" smtClean="0"/>
              <a:t/>
            </a:r>
            <a:br>
              <a:rPr lang="ar-LB" sz="3200" dirty="0" smtClean="0"/>
            </a:br>
            <a:r>
              <a:rPr lang="ar-LB" sz="3200" dirty="0" smtClean="0"/>
              <a:t>التحقق من الاستيعاب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catur">
    <a:dk1>
      <a:sysClr val="windowText" lastClr="000000"/>
    </a:dk1>
    <a:lt1>
      <a:sysClr val="window" lastClr="FFFFFF"/>
    </a:lt1>
    <a:dk2>
      <a:srgbClr val="55554A"/>
    </a:dk2>
    <a:lt2>
      <a:srgbClr val="D7DAE1"/>
    </a:lt2>
    <a:accent1>
      <a:srgbClr val="F4680B"/>
    </a:accent1>
    <a:accent2>
      <a:srgbClr val="ABB19F"/>
    </a:accent2>
    <a:accent3>
      <a:srgbClr val="948774"/>
    </a:accent3>
    <a:accent4>
      <a:srgbClr val="7EB8E7"/>
    </a:accent4>
    <a:accent5>
      <a:srgbClr val="E3B651"/>
    </a:accent5>
    <a:accent6>
      <a:srgbClr val="96756C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870</TotalTime>
  <Words>664</Words>
  <Application>Microsoft Office PowerPoint</Application>
  <PresentationFormat>On-screen Show (4:3)</PresentationFormat>
  <Paragraphs>97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Calibri</vt:lpstr>
      <vt:lpstr>Arial</vt:lpstr>
      <vt:lpstr>Cambria</vt:lpstr>
      <vt:lpstr>Wingdings</vt:lpstr>
      <vt:lpstr>Courier New</vt:lpstr>
      <vt:lpstr>Comic Sans MS</vt:lpstr>
      <vt:lpstr>Decatur</vt:lpstr>
      <vt:lpstr>Decatur</vt:lpstr>
      <vt:lpstr>Decatur</vt:lpstr>
      <vt:lpstr>Decatur</vt:lpstr>
      <vt:lpstr>Decatur</vt:lpstr>
      <vt:lpstr>Decatur</vt:lpstr>
      <vt:lpstr>Decatur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Dearborn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dpstech</dc:creator>
  <cp:lastModifiedBy>DPS</cp:lastModifiedBy>
  <cp:revision>36</cp:revision>
  <dcterms:created xsi:type="dcterms:W3CDTF">2013-12-02T02:45:15Z</dcterms:created>
  <dcterms:modified xsi:type="dcterms:W3CDTF">2013-12-17T19:57:05Z</dcterms:modified>
</cp:coreProperties>
</file>