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6858000" cy="9144000" type="screen4x3"/>
  <p:notesSz cx="7010400" cy="9296400"/>
  <p:defaultTextStyle>
    <a:defPPr>
      <a:defRPr lang="en-US"/>
    </a:defPPr>
    <a:lvl1pPr algn="l" rtl="0" fontAlgn="base">
      <a:spcBef>
        <a:spcPct val="0"/>
      </a:spcBef>
      <a:spcAft>
        <a:spcPct val="0"/>
      </a:spcAft>
      <a:defRPr sz="10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10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10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10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1000" kern="1200">
        <a:solidFill>
          <a:schemeClr val="tx1"/>
        </a:solidFill>
        <a:latin typeface="Tahoma" panose="020B0604030504040204" pitchFamily="34" charset="0"/>
        <a:ea typeface="+mn-ea"/>
        <a:cs typeface="+mn-cs"/>
      </a:defRPr>
    </a:lvl5pPr>
    <a:lvl6pPr marL="2286000" algn="l" defTabSz="914400" rtl="0" eaLnBrk="1" latinLnBrk="0" hangingPunct="1">
      <a:defRPr sz="1000" kern="1200">
        <a:solidFill>
          <a:schemeClr val="tx1"/>
        </a:solidFill>
        <a:latin typeface="Tahoma" panose="020B0604030504040204" pitchFamily="34" charset="0"/>
        <a:ea typeface="+mn-ea"/>
        <a:cs typeface="+mn-cs"/>
      </a:defRPr>
    </a:lvl6pPr>
    <a:lvl7pPr marL="2743200" algn="l" defTabSz="914400" rtl="0" eaLnBrk="1" latinLnBrk="0" hangingPunct="1">
      <a:defRPr sz="1000" kern="1200">
        <a:solidFill>
          <a:schemeClr val="tx1"/>
        </a:solidFill>
        <a:latin typeface="Tahoma" panose="020B0604030504040204" pitchFamily="34" charset="0"/>
        <a:ea typeface="+mn-ea"/>
        <a:cs typeface="+mn-cs"/>
      </a:defRPr>
    </a:lvl7pPr>
    <a:lvl8pPr marL="3200400" algn="l" defTabSz="914400" rtl="0" eaLnBrk="1" latinLnBrk="0" hangingPunct="1">
      <a:defRPr sz="1000" kern="1200">
        <a:solidFill>
          <a:schemeClr val="tx1"/>
        </a:solidFill>
        <a:latin typeface="Tahoma" panose="020B0604030504040204" pitchFamily="34" charset="0"/>
        <a:ea typeface="+mn-ea"/>
        <a:cs typeface="+mn-cs"/>
      </a:defRPr>
    </a:lvl8pPr>
    <a:lvl9pPr marL="3657600" algn="l" defTabSz="914400" rtl="0" eaLnBrk="1" latinLnBrk="0" hangingPunct="1">
      <a:defRPr sz="1000" kern="1200">
        <a:solidFill>
          <a:schemeClr val="tx1"/>
        </a:solidFill>
        <a:latin typeface="Tahoma" panose="020B0604030504040204" pitchFamily="34" charset="0"/>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a:srgbClr val="FFFF66"/>
    <a:srgbClr val="DDDDDD"/>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24" autoAdjust="0"/>
    <p:restoredTop sz="91767" autoAdjust="0"/>
  </p:normalViewPr>
  <p:slideViewPr>
    <p:cSldViewPr>
      <p:cViewPr>
        <p:scale>
          <a:sx n="93" d="100"/>
          <a:sy n="93" d="100"/>
        </p:scale>
        <p:origin x="-1512" y="-7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sz="quarter" idx="1"/>
          </p:nvPr>
        </p:nvSpPr>
        <p:spPr bwMode="auto">
          <a:xfrm>
            <a:off x="3971926"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lvl1pPr algn="r">
              <a:defRPr sz="1200"/>
            </a:lvl1pPr>
          </a:lstStyle>
          <a:p>
            <a:pPr>
              <a:defRPr/>
            </a:pPr>
            <a:endParaRPr lang="en-US" dirty="0"/>
          </a:p>
        </p:txBody>
      </p:sp>
      <p:sp>
        <p:nvSpPr>
          <p:cNvPr id="8196" name="Rectangle 4"/>
          <p:cNvSpPr>
            <a:spLocks noGrp="1" noChangeArrowheads="1"/>
          </p:cNvSpPr>
          <p:nvPr>
            <p:ph type="ftr" sz="quarter" idx="2"/>
          </p:nvPr>
        </p:nvSpPr>
        <p:spPr bwMode="auto">
          <a:xfrm>
            <a:off x="1" y="8831264"/>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b" anchorCtr="0" compatLnSpc="1">
            <a:prstTxWarp prst="textNoShape">
              <a:avLst/>
            </a:prstTxWarp>
          </a:bodyPr>
          <a:lstStyle>
            <a:lvl1pPr>
              <a:defRPr sz="1200"/>
            </a:lvl1pPr>
          </a:lstStyle>
          <a:p>
            <a:pPr>
              <a:defRPr/>
            </a:pPr>
            <a:endParaRPr lang="en-US" dirty="0"/>
          </a:p>
        </p:txBody>
      </p:sp>
      <p:sp>
        <p:nvSpPr>
          <p:cNvPr id="8197" name="Rectangle 5"/>
          <p:cNvSpPr>
            <a:spLocks noGrp="1" noChangeArrowheads="1"/>
          </p:cNvSpPr>
          <p:nvPr>
            <p:ph type="sldNum" sz="quarter" idx="3"/>
          </p:nvPr>
        </p:nvSpPr>
        <p:spPr bwMode="auto">
          <a:xfrm>
            <a:off x="3971926" y="8831264"/>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b" anchorCtr="0" compatLnSpc="1">
            <a:prstTxWarp prst="textNoShape">
              <a:avLst/>
            </a:prstTxWarp>
          </a:bodyPr>
          <a:lstStyle>
            <a:lvl1pPr algn="r">
              <a:defRPr sz="1200"/>
            </a:lvl1pPr>
          </a:lstStyle>
          <a:p>
            <a:fld id="{12B830EF-2602-4C77-A8B3-7502A6A2BB49}" type="slidenum">
              <a:rPr lang="en-US" altLang="en-US"/>
              <a:pPr/>
              <a:t>‹#›</a:t>
            </a:fld>
            <a:endParaRPr lang="en-US" altLang="en-US" dirty="0"/>
          </a:p>
        </p:txBody>
      </p:sp>
    </p:spTree>
    <p:extLst>
      <p:ext uri="{BB962C8B-B14F-4D97-AF65-F5344CB8AC3E}">
        <p14:creationId xmlns:p14="http://schemas.microsoft.com/office/powerpoint/2010/main" val="563140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1026"/>
          <p:cNvSpPr>
            <a:spLocks noGrp="1" noChangeArrowheads="1"/>
          </p:cNvSpPr>
          <p:nvPr>
            <p:ph type="hdr" sz="quarter"/>
          </p:nvPr>
        </p:nvSpPr>
        <p:spPr bwMode="auto">
          <a:xfrm>
            <a:off x="1"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lvl1pPr>
              <a:defRPr sz="1200"/>
            </a:lvl1pPr>
          </a:lstStyle>
          <a:p>
            <a:pPr>
              <a:defRPr/>
            </a:pPr>
            <a:endParaRPr lang="en-US" dirty="0"/>
          </a:p>
        </p:txBody>
      </p:sp>
      <p:sp>
        <p:nvSpPr>
          <p:cNvPr id="21507" name="Rectangle 1027"/>
          <p:cNvSpPr>
            <a:spLocks noGrp="1" noChangeArrowheads="1"/>
          </p:cNvSpPr>
          <p:nvPr>
            <p:ph type="dt" idx="1"/>
          </p:nvPr>
        </p:nvSpPr>
        <p:spPr bwMode="auto">
          <a:xfrm>
            <a:off x="3971926"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lvl1pPr algn="r">
              <a:defRPr sz="1200"/>
            </a:lvl1pPr>
          </a:lstStyle>
          <a:p>
            <a:pPr>
              <a:defRPr/>
            </a:pPr>
            <a:endParaRPr lang="en-US" dirty="0"/>
          </a:p>
        </p:txBody>
      </p:sp>
      <p:sp>
        <p:nvSpPr>
          <p:cNvPr id="3076" name="Rectangle 1028"/>
          <p:cNvSpPr>
            <a:spLocks noGrp="1" noRot="1" noChangeAspect="1" noChangeArrowheads="1" noTextEdit="1"/>
          </p:cNvSpPr>
          <p:nvPr>
            <p:ph type="sldImg" idx="2"/>
          </p:nvPr>
        </p:nvSpPr>
        <p:spPr bwMode="auto">
          <a:xfrm>
            <a:off x="2198688" y="696913"/>
            <a:ext cx="2613025"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1029"/>
          <p:cNvSpPr>
            <a:spLocks noGrp="1" noChangeArrowheads="1"/>
          </p:cNvSpPr>
          <p:nvPr>
            <p:ph type="body" sz="quarter" idx="3"/>
          </p:nvPr>
        </p:nvSpPr>
        <p:spPr bwMode="auto">
          <a:xfrm>
            <a:off x="935039" y="4416426"/>
            <a:ext cx="51403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1030"/>
          <p:cNvSpPr>
            <a:spLocks noGrp="1" noChangeArrowheads="1"/>
          </p:cNvSpPr>
          <p:nvPr>
            <p:ph type="ftr" sz="quarter" idx="4"/>
          </p:nvPr>
        </p:nvSpPr>
        <p:spPr bwMode="auto">
          <a:xfrm>
            <a:off x="1" y="8831264"/>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b" anchorCtr="0" compatLnSpc="1">
            <a:prstTxWarp prst="textNoShape">
              <a:avLst/>
            </a:prstTxWarp>
          </a:bodyPr>
          <a:lstStyle>
            <a:lvl1pPr>
              <a:defRPr sz="1200"/>
            </a:lvl1pPr>
          </a:lstStyle>
          <a:p>
            <a:pPr>
              <a:defRPr/>
            </a:pPr>
            <a:endParaRPr lang="en-US" dirty="0"/>
          </a:p>
        </p:txBody>
      </p:sp>
      <p:sp>
        <p:nvSpPr>
          <p:cNvPr id="21511" name="Rectangle 1031"/>
          <p:cNvSpPr>
            <a:spLocks noGrp="1" noChangeArrowheads="1"/>
          </p:cNvSpPr>
          <p:nvPr>
            <p:ph type="sldNum" sz="quarter" idx="5"/>
          </p:nvPr>
        </p:nvSpPr>
        <p:spPr bwMode="auto">
          <a:xfrm>
            <a:off x="3971926" y="8831264"/>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b" anchorCtr="0" compatLnSpc="1">
            <a:prstTxWarp prst="textNoShape">
              <a:avLst/>
            </a:prstTxWarp>
          </a:bodyPr>
          <a:lstStyle>
            <a:lvl1pPr algn="r">
              <a:defRPr sz="1200"/>
            </a:lvl1pPr>
          </a:lstStyle>
          <a:p>
            <a:fld id="{BA7FA754-D7B7-435B-A903-7882EEE85F4A}" type="slidenum">
              <a:rPr lang="en-US" altLang="en-US"/>
              <a:pPr/>
              <a:t>‹#›</a:t>
            </a:fld>
            <a:endParaRPr lang="en-US" altLang="en-US" dirty="0"/>
          </a:p>
        </p:txBody>
      </p:sp>
    </p:spTree>
    <p:extLst>
      <p:ext uri="{BB962C8B-B14F-4D97-AF65-F5344CB8AC3E}">
        <p14:creationId xmlns:p14="http://schemas.microsoft.com/office/powerpoint/2010/main" val="35794482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55540" indent="-290470" eaLnBrk="0" hangingPunct="0">
              <a:spcBef>
                <a:spcPct val="30000"/>
              </a:spcBef>
              <a:defRPr sz="1200">
                <a:solidFill>
                  <a:schemeClr val="tx1"/>
                </a:solidFill>
                <a:latin typeface="Times New Roman" panose="02020603050405020304" pitchFamily="18" charset="0"/>
              </a:defRPr>
            </a:lvl2pPr>
            <a:lvl3pPr marL="1163468" indent="-231741" eaLnBrk="0" hangingPunct="0">
              <a:spcBef>
                <a:spcPct val="30000"/>
              </a:spcBef>
              <a:defRPr sz="1200">
                <a:solidFill>
                  <a:schemeClr val="tx1"/>
                </a:solidFill>
                <a:latin typeface="Times New Roman" panose="02020603050405020304" pitchFamily="18" charset="0"/>
              </a:defRPr>
            </a:lvl3pPr>
            <a:lvl4pPr marL="1630125" indent="-231741" eaLnBrk="0" hangingPunct="0">
              <a:spcBef>
                <a:spcPct val="30000"/>
              </a:spcBef>
              <a:defRPr sz="1200">
                <a:solidFill>
                  <a:schemeClr val="tx1"/>
                </a:solidFill>
                <a:latin typeface="Times New Roman" panose="02020603050405020304" pitchFamily="18" charset="0"/>
              </a:defRPr>
            </a:lvl4pPr>
            <a:lvl5pPr marL="2095193" indent="-231741" eaLnBrk="0" hangingPunct="0">
              <a:spcBef>
                <a:spcPct val="30000"/>
              </a:spcBef>
              <a:defRPr sz="1200">
                <a:solidFill>
                  <a:schemeClr val="tx1"/>
                </a:solidFill>
                <a:latin typeface="Times New Roman" panose="02020603050405020304" pitchFamily="18" charset="0"/>
              </a:defRPr>
            </a:lvl5pPr>
            <a:lvl6pPr marL="2552326" indent="-231741" eaLnBrk="0" fontAlgn="base" hangingPunct="0">
              <a:spcBef>
                <a:spcPct val="30000"/>
              </a:spcBef>
              <a:spcAft>
                <a:spcPct val="0"/>
              </a:spcAft>
              <a:defRPr sz="1200">
                <a:solidFill>
                  <a:schemeClr val="tx1"/>
                </a:solidFill>
                <a:latin typeface="Times New Roman" panose="02020603050405020304" pitchFamily="18" charset="0"/>
              </a:defRPr>
            </a:lvl6pPr>
            <a:lvl7pPr marL="3009459" indent="-231741" eaLnBrk="0" fontAlgn="base" hangingPunct="0">
              <a:spcBef>
                <a:spcPct val="30000"/>
              </a:spcBef>
              <a:spcAft>
                <a:spcPct val="0"/>
              </a:spcAft>
              <a:defRPr sz="1200">
                <a:solidFill>
                  <a:schemeClr val="tx1"/>
                </a:solidFill>
                <a:latin typeface="Times New Roman" panose="02020603050405020304" pitchFamily="18" charset="0"/>
              </a:defRPr>
            </a:lvl7pPr>
            <a:lvl8pPr marL="3466592" indent="-231741" eaLnBrk="0" fontAlgn="base" hangingPunct="0">
              <a:spcBef>
                <a:spcPct val="30000"/>
              </a:spcBef>
              <a:spcAft>
                <a:spcPct val="0"/>
              </a:spcAft>
              <a:defRPr sz="1200">
                <a:solidFill>
                  <a:schemeClr val="tx1"/>
                </a:solidFill>
                <a:latin typeface="Times New Roman" panose="02020603050405020304" pitchFamily="18" charset="0"/>
              </a:defRPr>
            </a:lvl8pPr>
            <a:lvl9pPr marL="3923725" indent="-231741"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774049DF-D752-4124-856F-61850C6C072F}" type="slidenum">
              <a:rPr lang="en-US" altLang="en-US">
                <a:latin typeface="Tahoma" panose="020B0604030504040204" pitchFamily="34" charset="0"/>
              </a:rPr>
              <a:pPr eaLnBrk="1" hangingPunct="1">
                <a:spcBef>
                  <a:spcPct val="0"/>
                </a:spcBef>
              </a:pPr>
              <a:t>1</a:t>
            </a:fld>
            <a:endParaRPr lang="en-US" altLang="en-US" dirty="0">
              <a:latin typeface="Tahoma" panose="020B0604030504040204" pitchFamily="34" charset="0"/>
            </a:endParaRPr>
          </a:p>
        </p:txBody>
      </p:sp>
      <p:sp>
        <p:nvSpPr>
          <p:cNvPr id="4099" name="Rectangle 1026"/>
          <p:cNvSpPr>
            <a:spLocks noGrp="1" noRot="1" noChangeAspect="1" noChangeArrowheads="1" noTextEdit="1"/>
          </p:cNvSpPr>
          <p:nvPr>
            <p:ph type="sldImg"/>
          </p:nvPr>
        </p:nvSpPr>
        <p:spPr>
          <a:ln/>
        </p:spPr>
      </p:sp>
      <p:sp>
        <p:nvSpPr>
          <p:cNvPr id="4100" name="Rectangle 1027"/>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708064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55540" indent="-290470" eaLnBrk="0" hangingPunct="0">
              <a:spcBef>
                <a:spcPct val="30000"/>
              </a:spcBef>
              <a:defRPr sz="1200">
                <a:solidFill>
                  <a:schemeClr val="tx1"/>
                </a:solidFill>
                <a:latin typeface="Times New Roman" panose="02020603050405020304" pitchFamily="18" charset="0"/>
              </a:defRPr>
            </a:lvl2pPr>
            <a:lvl3pPr marL="1163468" indent="-231741" eaLnBrk="0" hangingPunct="0">
              <a:spcBef>
                <a:spcPct val="30000"/>
              </a:spcBef>
              <a:defRPr sz="1200">
                <a:solidFill>
                  <a:schemeClr val="tx1"/>
                </a:solidFill>
                <a:latin typeface="Times New Roman" panose="02020603050405020304" pitchFamily="18" charset="0"/>
              </a:defRPr>
            </a:lvl3pPr>
            <a:lvl4pPr marL="1630125" indent="-231741" eaLnBrk="0" hangingPunct="0">
              <a:spcBef>
                <a:spcPct val="30000"/>
              </a:spcBef>
              <a:defRPr sz="1200">
                <a:solidFill>
                  <a:schemeClr val="tx1"/>
                </a:solidFill>
                <a:latin typeface="Times New Roman" panose="02020603050405020304" pitchFamily="18" charset="0"/>
              </a:defRPr>
            </a:lvl4pPr>
            <a:lvl5pPr marL="2095193" indent="-231741" eaLnBrk="0" hangingPunct="0">
              <a:spcBef>
                <a:spcPct val="30000"/>
              </a:spcBef>
              <a:defRPr sz="1200">
                <a:solidFill>
                  <a:schemeClr val="tx1"/>
                </a:solidFill>
                <a:latin typeface="Times New Roman" panose="02020603050405020304" pitchFamily="18" charset="0"/>
              </a:defRPr>
            </a:lvl5pPr>
            <a:lvl6pPr marL="2552326" indent="-231741" eaLnBrk="0" fontAlgn="base" hangingPunct="0">
              <a:spcBef>
                <a:spcPct val="30000"/>
              </a:spcBef>
              <a:spcAft>
                <a:spcPct val="0"/>
              </a:spcAft>
              <a:defRPr sz="1200">
                <a:solidFill>
                  <a:schemeClr val="tx1"/>
                </a:solidFill>
                <a:latin typeface="Times New Roman" panose="02020603050405020304" pitchFamily="18" charset="0"/>
              </a:defRPr>
            </a:lvl6pPr>
            <a:lvl7pPr marL="3009459" indent="-231741" eaLnBrk="0" fontAlgn="base" hangingPunct="0">
              <a:spcBef>
                <a:spcPct val="30000"/>
              </a:spcBef>
              <a:spcAft>
                <a:spcPct val="0"/>
              </a:spcAft>
              <a:defRPr sz="1200">
                <a:solidFill>
                  <a:schemeClr val="tx1"/>
                </a:solidFill>
                <a:latin typeface="Times New Roman" panose="02020603050405020304" pitchFamily="18" charset="0"/>
              </a:defRPr>
            </a:lvl7pPr>
            <a:lvl8pPr marL="3466592" indent="-231741" eaLnBrk="0" fontAlgn="base" hangingPunct="0">
              <a:spcBef>
                <a:spcPct val="30000"/>
              </a:spcBef>
              <a:spcAft>
                <a:spcPct val="0"/>
              </a:spcAft>
              <a:defRPr sz="1200">
                <a:solidFill>
                  <a:schemeClr val="tx1"/>
                </a:solidFill>
                <a:latin typeface="Times New Roman" panose="02020603050405020304" pitchFamily="18" charset="0"/>
              </a:defRPr>
            </a:lvl8pPr>
            <a:lvl9pPr marL="3923725" indent="-231741"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774049DF-D752-4124-856F-61850C6C072F}" type="slidenum">
              <a:rPr lang="en-US" altLang="en-US">
                <a:latin typeface="Tahoma" panose="020B0604030504040204" pitchFamily="34" charset="0"/>
              </a:rPr>
              <a:pPr eaLnBrk="1" hangingPunct="1">
                <a:spcBef>
                  <a:spcPct val="0"/>
                </a:spcBef>
              </a:pPr>
              <a:t>2</a:t>
            </a:fld>
            <a:endParaRPr lang="en-US" altLang="en-US" dirty="0">
              <a:latin typeface="Tahoma" panose="020B0604030504040204" pitchFamily="34" charset="0"/>
            </a:endParaRPr>
          </a:p>
        </p:txBody>
      </p:sp>
      <p:sp>
        <p:nvSpPr>
          <p:cNvPr id="4099" name="Rectangle 1026"/>
          <p:cNvSpPr>
            <a:spLocks noGrp="1" noRot="1" noChangeAspect="1" noChangeArrowheads="1" noTextEdit="1"/>
          </p:cNvSpPr>
          <p:nvPr>
            <p:ph type="sldImg"/>
          </p:nvPr>
        </p:nvSpPr>
        <p:spPr>
          <a:ln/>
        </p:spPr>
      </p:sp>
      <p:sp>
        <p:nvSpPr>
          <p:cNvPr id="4100" name="Rectangle 1027"/>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041421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FF6E094E-A644-4B57-955D-09C15CC6F676}" type="slidenum">
              <a:rPr lang="en-US" altLang="en-US"/>
              <a:pPr/>
              <a:t>‹#›</a:t>
            </a:fld>
            <a:endParaRPr lang="en-US" altLang="en-US" dirty="0"/>
          </a:p>
        </p:txBody>
      </p:sp>
    </p:spTree>
    <p:extLst>
      <p:ext uri="{BB962C8B-B14F-4D97-AF65-F5344CB8AC3E}">
        <p14:creationId xmlns:p14="http://schemas.microsoft.com/office/powerpoint/2010/main" val="195993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83EE9609-94FA-46E9-A421-31F260171CEB}" type="slidenum">
              <a:rPr lang="en-US" altLang="en-US"/>
              <a:pPr/>
              <a:t>‹#›</a:t>
            </a:fld>
            <a:endParaRPr lang="en-US" altLang="en-US" dirty="0"/>
          </a:p>
        </p:txBody>
      </p:sp>
    </p:spTree>
    <p:extLst>
      <p:ext uri="{BB962C8B-B14F-4D97-AF65-F5344CB8AC3E}">
        <p14:creationId xmlns:p14="http://schemas.microsoft.com/office/powerpoint/2010/main" val="2612816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6CB97F53-94E6-4CB7-B6AD-DF97B752D385}" type="slidenum">
              <a:rPr lang="en-US" altLang="en-US"/>
              <a:pPr/>
              <a:t>‹#›</a:t>
            </a:fld>
            <a:endParaRPr lang="en-US" altLang="en-US" dirty="0"/>
          </a:p>
        </p:txBody>
      </p:sp>
    </p:spTree>
    <p:extLst>
      <p:ext uri="{BB962C8B-B14F-4D97-AF65-F5344CB8AC3E}">
        <p14:creationId xmlns:p14="http://schemas.microsoft.com/office/powerpoint/2010/main" val="2742743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CF7F06A4-0858-4FAB-BA5A-A03DAF66B4FF}" type="slidenum">
              <a:rPr lang="en-US" altLang="en-US"/>
              <a:pPr/>
              <a:t>‹#›</a:t>
            </a:fld>
            <a:endParaRPr lang="en-US" altLang="en-US" dirty="0"/>
          </a:p>
        </p:txBody>
      </p:sp>
    </p:spTree>
    <p:extLst>
      <p:ext uri="{BB962C8B-B14F-4D97-AF65-F5344CB8AC3E}">
        <p14:creationId xmlns:p14="http://schemas.microsoft.com/office/powerpoint/2010/main" val="4064559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DCF96F58-3DEB-4376-BDE8-ABF7FDC403A5}" type="slidenum">
              <a:rPr lang="en-US" altLang="en-US"/>
              <a:pPr/>
              <a:t>‹#›</a:t>
            </a:fld>
            <a:endParaRPr lang="en-US" altLang="en-US" dirty="0"/>
          </a:p>
        </p:txBody>
      </p:sp>
    </p:spTree>
    <p:extLst>
      <p:ext uri="{BB962C8B-B14F-4D97-AF65-F5344CB8AC3E}">
        <p14:creationId xmlns:p14="http://schemas.microsoft.com/office/powerpoint/2010/main" val="1444815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12337333-C325-4388-A311-50B225BDA32E}" type="slidenum">
              <a:rPr lang="en-US" altLang="en-US"/>
              <a:pPr/>
              <a:t>‹#›</a:t>
            </a:fld>
            <a:endParaRPr lang="en-US" altLang="en-US" dirty="0"/>
          </a:p>
        </p:txBody>
      </p:sp>
    </p:spTree>
    <p:extLst>
      <p:ext uri="{BB962C8B-B14F-4D97-AF65-F5344CB8AC3E}">
        <p14:creationId xmlns:p14="http://schemas.microsoft.com/office/powerpoint/2010/main" val="2826413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fld id="{84EC7DA4-50AA-431E-82F8-E503AE9F27E9}" type="slidenum">
              <a:rPr lang="en-US" altLang="en-US"/>
              <a:pPr/>
              <a:t>‹#›</a:t>
            </a:fld>
            <a:endParaRPr lang="en-US" altLang="en-US" dirty="0"/>
          </a:p>
        </p:txBody>
      </p:sp>
    </p:spTree>
    <p:extLst>
      <p:ext uri="{BB962C8B-B14F-4D97-AF65-F5344CB8AC3E}">
        <p14:creationId xmlns:p14="http://schemas.microsoft.com/office/powerpoint/2010/main" val="395052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fld id="{98D3396B-214C-4E47-9847-90D24BA1744E}" type="slidenum">
              <a:rPr lang="en-US" altLang="en-US"/>
              <a:pPr/>
              <a:t>‹#›</a:t>
            </a:fld>
            <a:endParaRPr lang="en-US" altLang="en-US" dirty="0"/>
          </a:p>
        </p:txBody>
      </p:sp>
    </p:spTree>
    <p:extLst>
      <p:ext uri="{BB962C8B-B14F-4D97-AF65-F5344CB8AC3E}">
        <p14:creationId xmlns:p14="http://schemas.microsoft.com/office/powerpoint/2010/main" val="3657579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fld id="{29FDE1EE-5913-4878-BA7F-A6983462DD5C}" type="slidenum">
              <a:rPr lang="en-US" altLang="en-US"/>
              <a:pPr/>
              <a:t>‹#›</a:t>
            </a:fld>
            <a:endParaRPr lang="en-US" altLang="en-US" dirty="0"/>
          </a:p>
        </p:txBody>
      </p:sp>
    </p:spTree>
    <p:extLst>
      <p:ext uri="{BB962C8B-B14F-4D97-AF65-F5344CB8AC3E}">
        <p14:creationId xmlns:p14="http://schemas.microsoft.com/office/powerpoint/2010/main" val="3228827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136E4BFF-0625-46A9-A8B5-D0460D815F81}" type="slidenum">
              <a:rPr lang="en-US" altLang="en-US"/>
              <a:pPr/>
              <a:t>‹#›</a:t>
            </a:fld>
            <a:endParaRPr lang="en-US" altLang="en-US" dirty="0"/>
          </a:p>
        </p:txBody>
      </p:sp>
    </p:spTree>
    <p:extLst>
      <p:ext uri="{BB962C8B-B14F-4D97-AF65-F5344CB8AC3E}">
        <p14:creationId xmlns:p14="http://schemas.microsoft.com/office/powerpoint/2010/main" val="516799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7DAC4FB8-A8DA-47FC-8E36-882FA68D6F46}" type="slidenum">
              <a:rPr lang="en-US" altLang="en-US"/>
              <a:pPr/>
              <a:t>‹#›</a:t>
            </a:fld>
            <a:endParaRPr lang="en-US" altLang="en-US" dirty="0"/>
          </a:p>
        </p:txBody>
      </p:sp>
    </p:spTree>
    <p:extLst>
      <p:ext uri="{BB962C8B-B14F-4D97-AF65-F5344CB8AC3E}">
        <p14:creationId xmlns:p14="http://schemas.microsoft.com/office/powerpoint/2010/main" val="2425462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2641600"/>
            <a:ext cx="58293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dirty="0"/>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dirty="0"/>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anose="02020603050405020304" pitchFamily="18" charset="0"/>
              </a:defRPr>
            </a:lvl1pPr>
          </a:lstStyle>
          <a:p>
            <a:fld id="{73FE38BB-068C-4856-8B7E-ED77E2862872}"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hyperlink" Target="http://aquantumofknowledge.wordpress.com/tag/photons/"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9.gif"/><Relationship Id="rId5" Type="http://schemas.openxmlformats.org/officeDocument/2006/relationships/hyperlink" Target="http://anubisza.deviantart.com/art/Simple-Cellphone-Clipart-123637133" TargetMode="Externa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6.xml"/><Relationship Id="rId5" Type="http://schemas.openxmlformats.org/officeDocument/2006/relationships/image" Target="../media/image12.jpe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p:cNvSpPr>
            <a:spLocks noChangeArrowheads="1" noChangeShapeType="1"/>
          </p:cNvSpPr>
          <p:nvPr/>
        </p:nvSpPr>
        <p:spPr bwMode="auto">
          <a:xfrm>
            <a:off x="4763" y="152400"/>
            <a:ext cx="5024437" cy="457200"/>
          </a:xfrm>
          <a:prstGeom prst="rect">
            <a:avLst/>
          </a:prstGeom>
          <a:gradFill rotWithShape="1">
            <a:gsLst>
              <a:gs pos="0">
                <a:srgbClr val="FFFFFF"/>
              </a:gs>
              <a:gs pos="100000">
                <a:srgbClr val="9999CC"/>
              </a:gs>
            </a:gsLst>
            <a:lin ang="0" scaled="1"/>
          </a:gra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dirty="0">
              <a:latin typeface="Tahoma" panose="020B0604030504040204" pitchFamily="34" charset="0"/>
            </a:endParaRPr>
          </a:p>
        </p:txBody>
      </p:sp>
      <p:sp>
        <p:nvSpPr>
          <p:cNvPr id="2057" name="Text Box 9"/>
          <p:cNvSpPr txBox="1">
            <a:spLocks noChangeArrowheads="1" noChangeShapeType="1"/>
          </p:cNvSpPr>
          <p:nvPr/>
        </p:nvSpPr>
        <p:spPr bwMode="auto">
          <a:xfrm>
            <a:off x="4953000" y="1447800"/>
            <a:ext cx="1752600" cy="76200"/>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100" b="1" dirty="0">
              <a:solidFill>
                <a:srgbClr val="336600"/>
              </a:solidFill>
              <a:latin typeface="Verdana" panose="020B0604030504040204" pitchFamily="34" charset="0"/>
            </a:endParaRPr>
          </a:p>
        </p:txBody>
      </p:sp>
      <p:sp>
        <p:nvSpPr>
          <p:cNvPr id="2058" name="Line 3"/>
          <p:cNvSpPr>
            <a:spLocks noChangeShapeType="1"/>
          </p:cNvSpPr>
          <p:nvPr/>
        </p:nvSpPr>
        <p:spPr bwMode="auto">
          <a:xfrm>
            <a:off x="66675" y="76200"/>
            <a:ext cx="6765925" cy="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endParaRPr lang="en-US" dirty="0"/>
          </a:p>
        </p:txBody>
      </p:sp>
      <p:sp>
        <p:nvSpPr>
          <p:cNvPr id="2063" name="Rectangle 66"/>
          <p:cNvSpPr>
            <a:spLocks noChangeArrowheads="1"/>
          </p:cNvSpPr>
          <p:nvPr/>
        </p:nvSpPr>
        <p:spPr bwMode="auto">
          <a:xfrm>
            <a:off x="3528903" y="2808700"/>
            <a:ext cx="3303697" cy="330860"/>
          </a:xfrm>
          <a:prstGeom prst="rect">
            <a:avLst/>
          </a:prstGeom>
          <a:noFill/>
          <a:ln>
            <a:noFill/>
          </a:ln>
          <a:effectLs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None/>
              <a:defRPr/>
            </a:pPr>
            <a:endParaRPr lang="en-US" altLang="en-US" sz="400" i="1" u="sng" dirty="0">
              <a:latin typeface="Sylfaen" pitchFamily="18" charset="0"/>
            </a:endParaRPr>
          </a:p>
          <a:p>
            <a:pPr lvl="0" eaLnBrk="1" hangingPunct="1">
              <a:spcBef>
                <a:spcPct val="0"/>
              </a:spcBef>
              <a:buNone/>
              <a:defRPr/>
            </a:pPr>
            <a:endParaRPr lang="en-US" altLang="en-US" sz="1150" b="1" dirty="0">
              <a:solidFill>
                <a:srgbClr val="000000"/>
              </a:solidFill>
              <a:latin typeface="Sylfaen" pitchFamily="18" charset="0"/>
            </a:endParaRPr>
          </a:p>
        </p:txBody>
      </p:sp>
      <p:sp>
        <p:nvSpPr>
          <p:cNvPr id="2053" name="Text Box 10"/>
          <p:cNvSpPr txBox="1">
            <a:spLocks noChangeArrowheads="1" noChangeShapeType="1"/>
          </p:cNvSpPr>
          <p:nvPr/>
        </p:nvSpPr>
        <p:spPr bwMode="auto">
          <a:xfrm>
            <a:off x="4991100" y="1497619"/>
            <a:ext cx="1714500" cy="342900"/>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900" i="1" dirty="0">
                <a:solidFill>
                  <a:srgbClr val="336600"/>
                </a:solidFill>
                <a:latin typeface="Verdana" panose="020B0604030504040204" pitchFamily="34" charset="0"/>
              </a:rPr>
              <a:t>Principal: Radewin Awada</a:t>
            </a:r>
          </a:p>
          <a:p>
            <a:pPr algn="ctr">
              <a:spcBef>
                <a:spcPct val="0"/>
              </a:spcBef>
              <a:buFontTx/>
              <a:buNone/>
            </a:pPr>
            <a:r>
              <a:rPr lang="en-US" altLang="en-US" sz="900" i="1" dirty="0" smtClean="0">
                <a:solidFill>
                  <a:srgbClr val="336600"/>
                </a:solidFill>
                <a:latin typeface="Verdana" panose="020B0604030504040204" pitchFamily="34" charset="0"/>
              </a:rPr>
              <a:t>January 2019</a:t>
            </a:r>
            <a:endParaRPr lang="en-US" altLang="en-US" sz="900" i="1" dirty="0">
              <a:solidFill>
                <a:srgbClr val="336600"/>
              </a:solidFill>
              <a:latin typeface="Verdana" panose="020B0604030504040204" pitchFamily="34" charset="0"/>
            </a:endParaRPr>
          </a:p>
        </p:txBody>
      </p:sp>
      <p:sp>
        <p:nvSpPr>
          <p:cNvPr id="2051" name="Text Box 6"/>
          <p:cNvSpPr txBox="1">
            <a:spLocks noChangeArrowheads="1" noChangeShapeType="1"/>
          </p:cNvSpPr>
          <p:nvPr/>
        </p:nvSpPr>
        <p:spPr bwMode="auto">
          <a:xfrm>
            <a:off x="69497" y="1421369"/>
            <a:ext cx="4903787" cy="495399"/>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None/>
            </a:pPr>
            <a:r>
              <a:rPr lang="en-US" altLang="en-US" sz="1600" b="1" dirty="0" smtClean="0">
                <a:solidFill>
                  <a:srgbClr val="000000"/>
                </a:solidFill>
                <a:latin typeface="Bradley Hand ITC" panose="03070402050302030203" pitchFamily="66" charset="0"/>
              </a:rPr>
              <a:t>January 2019 – A Beautiful Year Ahead!</a:t>
            </a:r>
            <a:endParaRPr lang="en-US" altLang="en-US" sz="1600" b="1" dirty="0">
              <a:solidFill>
                <a:srgbClr val="000000"/>
              </a:solidFill>
              <a:latin typeface="Bradley Hand ITC" panose="03070402050302030203" pitchFamily="66" charset="0"/>
            </a:endParaRPr>
          </a:p>
        </p:txBody>
      </p:sp>
      <p:sp>
        <p:nvSpPr>
          <p:cNvPr id="2052" name="Text Box 4"/>
          <p:cNvSpPr txBox="1">
            <a:spLocks noChangeArrowheads="1" noChangeShapeType="1"/>
          </p:cNvSpPr>
          <p:nvPr/>
        </p:nvSpPr>
        <p:spPr bwMode="auto">
          <a:xfrm>
            <a:off x="60103" y="298018"/>
            <a:ext cx="4962526" cy="992486"/>
          </a:xfrm>
          <a:prstGeom prst="rect">
            <a:avLst/>
          </a:prstGeom>
          <a:solidFill>
            <a:srgbClr val="000000"/>
          </a:solidFill>
          <a:ln w="0"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b="1" dirty="0">
                <a:solidFill>
                  <a:srgbClr val="FFFFFF"/>
                </a:solidFill>
                <a:latin typeface="Vrinda" panose="020B0502040204020203" pitchFamily="34" charset="0"/>
              </a:rPr>
              <a:t>Miller Elementary </a:t>
            </a:r>
          </a:p>
          <a:p>
            <a:pPr algn="ctr">
              <a:spcBef>
                <a:spcPct val="0"/>
              </a:spcBef>
              <a:buFontTx/>
              <a:buNone/>
            </a:pPr>
            <a:r>
              <a:rPr lang="en-US" altLang="en-US" b="1" dirty="0">
                <a:solidFill>
                  <a:srgbClr val="FFFFFF"/>
                </a:solidFill>
                <a:latin typeface="Vrinda" panose="020B0502040204020203" pitchFamily="34" charset="0"/>
              </a:rPr>
              <a:t>School News</a:t>
            </a:r>
          </a:p>
        </p:txBody>
      </p:sp>
      <p:sp>
        <p:nvSpPr>
          <p:cNvPr id="2054" name="Line 5"/>
          <p:cNvSpPr>
            <a:spLocks noChangeShapeType="1"/>
          </p:cNvSpPr>
          <p:nvPr/>
        </p:nvSpPr>
        <p:spPr bwMode="auto">
          <a:xfrm>
            <a:off x="84951" y="1861055"/>
            <a:ext cx="6669087" cy="0"/>
          </a:xfrm>
          <a:prstGeom prst="line">
            <a:avLst/>
          </a:prstGeom>
          <a:noFill/>
          <a:ln w="1905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endParaRPr lang="en-US" dirty="0"/>
          </a:p>
        </p:txBody>
      </p:sp>
      <p:sp>
        <p:nvSpPr>
          <p:cNvPr id="2056" name="Text Box 8"/>
          <p:cNvSpPr txBox="1">
            <a:spLocks noChangeArrowheads="1" noChangeShapeType="1"/>
          </p:cNvSpPr>
          <p:nvPr/>
        </p:nvSpPr>
        <p:spPr bwMode="auto">
          <a:xfrm>
            <a:off x="66675" y="36235"/>
            <a:ext cx="541020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500" b="1" dirty="0">
                <a:solidFill>
                  <a:srgbClr val="FF6600"/>
                </a:solidFill>
                <a:latin typeface="Book Antiqua" panose="02040602050305030304" pitchFamily="18" charset="0"/>
              </a:rPr>
              <a:t>Our Vision </a:t>
            </a:r>
            <a:r>
              <a:rPr lang="en-US" altLang="en-US" sz="1500" b="1" i="1" dirty="0">
                <a:solidFill>
                  <a:srgbClr val="FF6600"/>
                </a:solidFill>
                <a:latin typeface="Book Antiqua" panose="02040602050305030304" pitchFamily="18" charset="0"/>
              </a:rPr>
              <a:t>– Students First – </a:t>
            </a:r>
            <a:r>
              <a:rPr lang="en-US" altLang="en-US" sz="1500" b="1" dirty="0">
                <a:solidFill>
                  <a:srgbClr val="FF6600"/>
                </a:solidFill>
                <a:latin typeface="Book Antiqua" panose="02040602050305030304" pitchFamily="18" charset="0"/>
              </a:rPr>
              <a:t>Inspire, Educate, Celebrate</a:t>
            </a:r>
          </a:p>
        </p:txBody>
      </p:sp>
      <p:pic>
        <p:nvPicPr>
          <p:cNvPr id="2064" name="Picture 78"/>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039562" y="163100"/>
            <a:ext cx="1742238" cy="136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21"/>
          <p:cNvSpPr txBox="1"/>
          <p:nvPr/>
        </p:nvSpPr>
        <p:spPr>
          <a:xfrm>
            <a:off x="2" y="1881592"/>
            <a:ext cx="3231230" cy="6863417"/>
          </a:xfrm>
          <a:prstGeom prst="rect">
            <a:avLst/>
          </a:prstGeom>
          <a:noFill/>
        </p:spPr>
        <p:txBody>
          <a:bodyPr wrap="square" rtlCol="0">
            <a:spAutoFit/>
          </a:bodyPr>
          <a:lstStyle/>
          <a:p>
            <a:pPr>
              <a:tabLst>
                <a:tab pos="91440" algn="r"/>
              </a:tabLst>
            </a:pPr>
            <a:r>
              <a:rPr lang="en-US" sz="1600" b="1" i="1" u="sng" dirty="0" smtClean="0">
                <a:solidFill>
                  <a:srgbClr val="000000"/>
                </a:solidFill>
                <a:latin typeface="Calibri" panose="020F0502020204030204" pitchFamily="34" charset="0"/>
                <a:cs typeface="Calibri" panose="020F0502020204030204" pitchFamily="34" charset="0"/>
              </a:rPr>
              <a:t>January Important Dates</a:t>
            </a:r>
            <a:endParaRPr lang="en-US" sz="1600" b="1" i="1" u="sng" dirty="0">
              <a:solidFill>
                <a:srgbClr val="000000"/>
              </a:solidFill>
              <a:latin typeface="Calibri" panose="020F0502020204030204" pitchFamily="34" charset="0"/>
              <a:cs typeface="Calibri" panose="020F0502020204030204" pitchFamily="34" charset="0"/>
            </a:endParaRPr>
          </a:p>
          <a:p>
            <a:pPr marL="171450" indent="-171450">
              <a:buFont typeface="Wingdings" panose="05000000000000000000" pitchFamily="2" charset="2"/>
              <a:buChar char="Ø"/>
              <a:defRPr/>
            </a:pPr>
            <a:r>
              <a:rPr lang="en-US" altLang="en-US" sz="1200" b="1" dirty="0">
                <a:latin typeface="Calibri" panose="020F0502020204030204" pitchFamily="34" charset="0"/>
                <a:cs typeface="Calibri" panose="020F0502020204030204" pitchFamily="34" charset="0"/>
              </a:rPr>
              <a:t> </a:t>
            </a:r>
            <a:r>
              <a:rPr lang="en-US" altLang="en-US" sz="1200" b="1" dirty="0" smtClean="0">
                <a:latin typeface="Calibri" panose="020F0502020204030204" pitchFamily="34" charset="0"/>
                <a:cs typeface="Calibri" panose="020F0502020204030204" pitchFamily="34" charset="0"/>
              </a:rPr>
              <a:t>18</a:t>
            </a:r>
            <a:r>
              <a:rPr lang="en-US" altLang="en-US" sz="1200" b="1" baseline="30000" dirty="0" smtClean="0">
                <a:latin typeface="Calibri" panose="020F0502020204030204" pitchFamily="34" charset="0"/>
                <a:cs typeface="Calibri" panose="020F0502020204030204" pitchFamily="34" charset="0"/>
              </a:rPr>
              <a:t>th</a:t>
            </a:r>
            <a:r>
              <a:rPr lang="en-US" altLang="en-US" sz="1200" b="1" dirty="0" smtClean="0">
                <a:latin typeface="Calibri" panose="020F0502020204030204" pitchFamily="34" charset="0"/>
                <a:cs typeface="Calibri" panose="020F0502020204030204" pitchFamily="34" charset="0"/>
              </a:rPr>
              <a:t> – Half Day School Dismissed 11:45 a.m. </a:t>
            </a:r>
          </a:p>
          <a:p>
            <a:pPr marL="171450" indent="-171450">
              <a:buFont typeface="Wingdings" panose="05000000000000000000" pitchFamily="2" charset="2"/>
              <a:buChar char="Ø"/>
              <a:defRPr/>
            </a:pPr>
            <a:r>
              <a:rPr lang="en-US" altLang="en-US" sz="1200" b="1" dirty="0">
                <a:latin typeface="Calibri" panose="020F0502020204030204" pitchFamily="34" charset="0"/>
                <a:cs typeface="Calibri" panose="020F0502020204030204" pitchFamily="34" charset="0"/>
              </a:rPr>
              <a:t>18</a:t>
            </a:r>
            <a:r>
              <a:rPr lang="en-US" altLang="en-US" sz="1200" b="1" baseline="30000" dirty="0">
                <a:latin typeface="Calibri" panose="020F0502020204030204" pitchFamily="34" charset="0"/>
                <a:cs typeface="Calibri" panose="020F0502020204030204" pitchFamily="34" charset="0"/>
              </a:rPr>
              <a:t>th</a:t>
            </a:r>
            <a:r>
              <a:rPr lang="en-US" altLang="en-US" sz="1200" b="1" dirty="0">
                <a:latin typeface="Calibri" panose="020F0502020204030204" pitchFamily="34" charset="0"/>
                <a:cs typeface="Calibri" panose="020F0502020204030204" pitchFamily="34" charset="0"/>
              </a:rPr>
              <a:t> – PTA Meeting 9 a.m. Miller Cafeteria</a:t>
            </a:r>
          </a:p>
          <a:p>
            <a:pPr marL="171450" indent="-171450">
              <a:buFont typeface="Wingdings" panose="05000000000000000000" pitchFamily="2" charset="2"/>
              <a:buChar char="Ø"/>
              <a:defRPr/>
            </a:pPr>
            <a:r>
              <a:rPr lang="en-US" altLang="en-US" sz="1200" b="1" dirty="0" smtClean="0">
                <a:latin typeface="Calibri" panose="020F0502020204030204" pitchFamily="34" charset="0"/>
                <a:cs typeface="Calibri" panose="020F0502020204030204" pitchFamily="34" charset="0"/>
              </a:rPr>
              <a:t>21</a:t>
            </a:r>
            <a:r>
              <a:rPr lang="en-US" altLang="en-US" sz="1200" b="1" baseline="30000" dirty="0" smtClean="0">
                <a:latin typeface="Calibri" panose="020F0502020204030204" pitchFamily="34" charset="0"/>
                <a:cs typeface="Calibri" panose="020F0502020204030204" pitchFamily="34" charset="0"/>
              </a:rPr>
              <a:t>st</a:t>
            </a:r>
            <a:r>
              <a:rPr lang="en-US" altLang="en-US" sz="1200" b="1" dirty="0" smtClean="0">
                <a:latin typeface="Calibri" panose="020F0502020204030204" pitchFamily="34" charset="0"/>
                <a:cs typeface="Calibri" panose="020F0502020204030204" pitchFamily="34" charset="0"/>
              </a:rPr>
              <a:t> – NO SCHOOL Martin Luther King Birthday </a:t>
            </a:r>
          </a:p>
          <a:p>
            <a:pPr marL="171450" indent="-171450">
              <a:buFont typeface="Wingdings" panose="05000000000000000000" pitchFamily="2" charset="2"/>
              <a:buChar char="Ø"/>
              <a:defRPr/>
            </a:pPr>
            <a:r>
              <a:rPr lang="en-US" altLang="en-US" sz="1200" b="1" dirty="0" smtClean="0">
                <a:latin typeface="Calibri" panose="020F0502020204030204" pitchFamily="34" charset="0"/>
                <a:cs typeface="Calibri" panose="020F0502020204030204" pitchFamily="34" charset="0"/>
              </a:rPr>
              <a:t> 22</a:t>
            </a:r>
            <a:r>
              <a:rPr lang="en-US" altLang="en-US" sz="1200" b="1" baseline="30000" dirty="0" smtClean="0">
                <a:latin typeface="Calibri" panose="020F0502020204030204" pitchFamily="34" charset="0"/>
                <a:cs typeface="Calibri" panose="020F0502020204030204" pitchFamily="34" charset="0"/>
              </a:rPr>
              <a:t>nd</a:t>
            </a:r>
            <a:r>
              <a:rPr lang="en-US" altLang="en-US" sz="1200" b="1" dirty="0" smtClean="0">
                <a:latin typeface="Calibri" panose="020F0502020204030204" pitchFamily="34" charset="0"/>
                <a:cs typeface="Calibri" panose="020F0502020204030204" pitchFamily="34" charset="0"/>
              </a:rPr>
              <a:t> – Half Day School Dismissed 11:45 a.m.</a:t>
            </a:r>
          </a:p>
          <a:p>
            <a:pPr marL="171450" indent="-171450">
              <a:buFont typeface="Wingdings" panose="05000000000000000000" pitchFamily="2" charset="2"/>
              <a:buChar char="Ø"/>
              <a:defRPr/>
            </a:pPr>
            <a:r>
              <a:rPr lang="en-US" altLang="en-US" sz="1200" b="1" dirty="0" smtClean="0">
                <a:latin typeface="Calibri" panose="020F0502020204030204" pitchFamily="34" charset="0"/>
                <a:cs typeface="Calibri" panose="020F0502020204030204" pitchFamily="34" charset="0"/>
              </a:rPr>
              <a:t> 22</a:t>
            </a:r>
            <a:r>
              <a:rPr lang="en-US" altLang="en-US" sz="1200" b="1" baseline="30000" dirty="0" smtClean="0">
                <a:latin typeface="Calibri" panose="020F0502020204030204" pitchFamily="34" charset="0"/>
                <a:cs typeface="Calibri" panose="020F0502020204030204" pitchFamily="34" charset="0"/>
              </a:rPr>
              <a:t>nd</a:t>
            </a:r>
            <a:r>
              <a:rPr lang="en-US" altLang="en-US" sz="1200" b="1" dirty="0" smtClean="0">
                <a:latin typeface="Calibri" panose="020F0502020204030204" pitchFamily="34" charset="0"/>
                <a:cs typeface="Calibri" panose="020F0502020204030204" pitchFamily="34" charset="0"/>
              </a:rPr>
              <a:t> End of Second Card Marking</a:t>
            </a:r>
          </a:p>
          <a:p>
            <a:pPr marL="171450" indent="-171450">
              <a:buFont typeface="Wingdings" panose="05000000000000000000" pitchFamily="2" charset="2"/>
              <a:buChar char="Ø"/>
              <a:defRPr/>
            </a:pPr>
            <a:r>
              <a:rPr lang="en-US" altLang="en-US" sz="1200" b="1" dirty="0" smtClean="0">
                <a:latin typeface="Calibri" panose="020F0502020204030204" pitchFamily="34" charset="0"/>
                <a:cs typeface="Calibri" panose="020F0502020204030204" pitchFamily="34" charset="0"/>
              </a:rPr>
              <a:t>23</a:t>
            </a:r>
            <a:r>
              <a:rPr lang="en-US" altLang="en-US" sz="1200" b="1" baseline="30000" dirty="0" smtClean="0">
                <a:latin typeface="Calibri" panose="020F0502020204030204" pitchFamily="34" charset="0"/>
                <a:cs typeface="Calibri" panose="020F0502020204030204" pitchFamily="34" charset="0"/>
              </a:rPr>
              <a:t>rd</a:t>
            </a:r>
            <a:r>
              <a:rPr lang="en-US" altLang="en-US" sz="1200" b="1" dirty="0" smtClean="0">
                <a:latin typeface="Calibri" panose="020F0502020204030204" pitchFamily="34" charset="0"/>
                <a:cs typeface="Calibri" panose="020F0502020204030204" pitchFamily="34" charset="0"/>
              </a:rPr>
              <a:t> – 25</a:t>
            </a:r>
            <a:r>
              <a:rPr lang="en-US" altLang="en-US" sz="1200" b="1" baseline="30000" dirty="0" smtClean="0">
                <a:latin typeface="Calibri" panose="020F0502020204030204" pitchFamily="34" charset="0"/>
                <a:cs typeface="Calibri" panose="020F0502020204030204" pitchFamily="34" charset="0"/>
              </a:rPr>
              <a:t>th</a:t>
            </a:r>
            <a:r>
              <a:rPr lang="en-US" altLang="en-US" sz="1200" b="1" dirty="0" smtClean="0">
                <a:latin typeface="Calibri" panose="020F0502020204030204" pitchFamily="34" charset="0"/>
                <a:cs typeface="Calibri" panose="020F0502020204030204" pitchFamily="34" charset="0"/>
              </a:rPr>
              <a:t> Mobile Dentist </a:t>
            </a:r>
            <a:endParaRPr lang="en-US" altLang="en-US" sz="1200" b="1" dirty="0">
              <a:latin typeface="Calibri" panose="020F0502020204030204" pitchFamily="34" charset="0"/>
              <a:cs typeface="Calibri" panose="020F0502020204030204" pitchFamily="34" charset="0"/>
            </a:endParaRPr>
          </a:p>
          <a:p>
            <a:pPr marL="171450" indent="-171450">
              <a:buFont typeface="Wingdings" panose="05000000000000000000" pitchFamily="2" charset="2"/>
              <a:buChar char="Ø"/>
              <a:defRPr/>
            </a:pPr>
            <a:r>
              <a:rPr lang="en-US" altLang="en-US" sz="1200" b="1" dirty="0" smtClean="0">
                <a:latin typeface="Calibri" panose="020F0502020204030204" pitchFamily="34" charset="0"/>
                <a:cs typeface="Calibri" panose="020F0502020204030204" pitchFamily="34" charset="0"/>
              </a:rPr>
              <a:t> 14</a:t>
            </a:r>
            <a:r>
              <a:rPr lang="en-US" altLang="en-US" sz="1200" b="1" baseline="30000" dirty="0" smtClean="0">
                <a:latin typeface="Calibri" panose="020F0502020204030204" pitchFamily="34" charset="0"/>
                <a:cs typeface="Calibri" panose="020F0502020204030204" pitchFamily="34" charset="0"/>
              </a:rPr>
              <a:t>th</a:t>
            </a:r>
            <a:r>
              <a:rPr lang="en-US" altLang="en-US" sz="1200" b="1" dirty="0" smtClean="0">
                <a:latin typeface="Calibri" panose="020F0502020204030204" pitchFamily="34" charset="0"/>
                <a:cs typeface="Calibri" panose="020F0502020204030204" pitchFamily="34" charset="0"/>
              </a:rPr>
              <a:t> – Feb 1</a:t>
            </a:r>
            <a:r>
              <a:rPr lang="en-US" altLang="en-US" sz="1200" b="1" baseline="30000" dirty="0" smtClean="0">
                <a:latin typeface="Calibri" panose="020F0502020204030204" pitchFamily="34" charset="0"/>
                <a:cs typeface="Calibri" panose="020F0502020204030204" pitchFamily="34" charset="0"/>
              </a:rPr>
              <a:t>st</a:t>
            </a:r>
            <a:r>
              <a:rPr lang="en-US" altLang="en-US" sz="1200" b="1" dirty="0" smtClean="0">
                <a:latin typeface="Calibri" panose="020F0502020204030204" pitchFamily="34" charset="0"/>
                <a:cs typeface="Calibri" panose="020F0502020204030204" pitchFamily="34" charset="0"/>
              </a:rPr>
              <a:t> – NWEA Testing Window </a:t>
            </a:r>
            <a:endParaRPr lang="en-US" altLang="en-US" sz="1200" b="1" dirty="0">
              <a:latin typeface="Calibri" panose="020F0502020204030204" pitchFamily="34" charset="0"/>
              <a:cs typeface="Calibri" panose="020F0502020204030204" pitchFamily="34" charset="0"/>
            </a:endParaRPr>
          </a:p>
          <a:p>
            <a:pPr>
              <a:defRPr/>
            </a:pPr>
            <a:r>
              <a:rPr lang="en-US" altLang="en-US" sz="1200" b="1" dirty="0" smtClean="0">
                <a:latin typeface="Calibri" panose="020F0502020204030204" pitchFamily="34" charset="0"/>
                <a:cs typeface="Calibri" panose="020F0502020204030204" pitchFamily="34" charset="0"/>
              </a:rPr>
              <a:t> </a:t>
            </a:r>
            <a:r>
              <a:rPr lang="en-US" altLang="en-US" sz="1600" b="1" i="1" u="sng" dirty="0" smtClean="0">
                <a:latin typeface="Calibri" panose="020F0502020204030204" pitchFamily="34" charset="0"/>
                <a:cs typeface="Calibri" panose="020F0502020204030204" pitchFamily="34" charset="0"/>
              </a:rPr>
              <a:t>A </a:t>
            </a:r>
            <a:r>
              <a:rPr lang="en-US" altLang="en-US" sz="1600" b="1" i="1" u="sng" dirty="0">
                <a:latin typeface="Calibri" panose="020F0502020204030204" pitchFamily="34" charset="0"/>
                <a:cs typeface="Calibri" panose="020F0502020204030204" pitchFamily="34" charset="0"/>
              </a:rPr>
              <a:t>Message from Mr. Awada</a:t>
            </a:r>
          </a:p>
          <a:p>
            <a:pPr>
              <a:defRPr/>
            </a:pPr>
            <a:r>
              <a:rPr lang="en-US" sz="1200" dirty="0" smtClean="0">
                <a:latin typeface="Calibri" panose="020F0502020204030204" pitchFamily="34" charset="0"/>
                <a:ea typeface="Times New Roman" panose="02020603050405020304" pitchFamily="18" charset="0"/>
                <a:cs typeface="Calibri" panose="020F0502020204030204" pitchFamily="34" charset="0"/>
              </a:rPr>
              <a:t>Happy 2019 to all, may all be blessed with a year of continued health, happiness and prosperity. Thank </a:t>
            </a:r>
            <a:r>
              <a:rPr lang="en-US" sz="1200" dirty="0">
                <a:latin typeface="Calibri" panose="020F0502020204030204" pitchFamily="34" charset="0"/>
                <a:ea typeface="Times New Roman" panose="02020603050405020304" pitchFamily="18" charset="0"/>
                <a:cs typeface="Calibri" panose="020F0502020204030204" pitchFamily="34" charset="0"/>
              </a:rPr>
              <a:t>you, Miller </a:t>
            </a:r>
            <a:r>
              <a:rPr lang="en-US" sz="1200" dirty="0" smtClean="0">
                <a:latin typeface="Calibri" panose="020F0502020204030204" pitchFamily="34" charset="0"/>
                <a:ea typeface="Times New Roman" panose="02020603050405020304" pitchFamily="18" charset="0"/>
                <a:cs typeface="Calibri" panose="020F0502020204030204" pitchFamily="34" charset="0"/>
              </a:rPr>
              <a:t>Community for your continued support as we’ve made it half way toward our fundraising goal of raising $10,000 for the Children of Yemen.  NWEA Testing began Monday and will continue for the rest of the month of January.  </a:t>
            </a:r>
            <a:r>
              <a:rPr lang="en-US" sz="1200" dirty="0">
                <a:latin typeface="Calibri" panose="020F0502020204030204" pitchFamily="34" charset="0"/>
                <a:ea typeface="Times New Roman" panose="02020603050405020304" pitchFamily="18" charset="0"/>
                <a:cs typeface="Calibri" panose="020F0502020204030204" pitchFamily="34" charset="0"/>
              </a:rPr>
              <a:t>H</a:t>
            </a:r>
            <a:r>
              <a:rPr lang="en-US" sz="1200" dirty="0" smtClean="0">
                <a:latin typeface="Calibri" panose="020F0502020204030204" pitchFamily="34" charset="0"/>
                <a:ea typeface="Times New Roman" panose="02020603050405020304" pitchFamily="18" charset="0"/>
                <a:cs typeface="Calibri" panose="020F0502020204030204" pitchFamily="34" charset="0"/>
              </a:rPr>
              <a:t>elp Miller </a:t>
            </a:r>
            <a:r>
              <a:rPr lang="en-US" sz="1200" dirty="0">
                <a:latin typeface="Calibri" panose="020F0502020204030204" pitchFamily="34" charset="0"/>
                <a:ea typeface="Times New Roman" panose="02020603050405020304" pitchFamily="18" charset="0"/>
                <a:cs typeface="Calibri" panose="020F0502020204030204" pitchFamily="34" charset="0"/>
              </a:rPr>
              <a:t>students be the best they can be by </a:t>
            </a:r>
            <a:r>
              <a:rPr lang="en-US" sz="1200" dirty="0" smtClean="0">
                <a:latin typeface="Calibri" panose="020F0502020204030204" pitchFamily="34" charset="0"/>
                <a:ea typeface="Times New Roman" panose="02020603050405020304" pitchFamily="18" charset="0"/>
                <a:cs typeface="Calibri" panose="020F0502020204030204" pitchFamily="34" charset="0"/>
              </a:rPr>
              <a:t>discussing the test, asking students to take their time, read the questions carefully before answering and believe in themselves.  Ensure they are going to bed early and eating a healthy breakfast.  Students practicing </a:t>
            </a:r>
            <a:r>
              <a:rPr lang="en-US" sz="1200" dirty="0">
                <a:latin typeface="Calibri" panose="020F0502020204030204" pitchFamily="34" charset="0"/>
                <a:ea typeface="Times New Roman" panose="02020603050405020304" pitchFamily="18" charset="0"/>
                <a:cs typeface="Calibri" panose="020F0502020204030204" pitchFamily="34" charset="0"/>
              </a:rPr>
              <a:t>reading and math skills </a:t>
            </a:r>
            <a:r>
              <a:rPr lang="en-US" sz="1200" dirty="0" smtClean="0">
                <a:latin typeface="Calibri" panose="020F0502020204030204" pitchFamily="34" charset="0"/>
                <a:ea typeface="Times New Roman" panose="02020603050405020304" pitchFamily="18" charset="0"/>
                <a:cs typeface="Calibri" panose="020F0502020204030204" pitchFamily="34" charset="0"/>
              </a:rPr>
              <a:t>daily ensures they will  continue being successful.  </a:t>
            </a:r>
            <a:r>
              <a:rPr lang="en-US" sz="1200" dirty="0">
                <a:latin typeface="Calibri" panose="020F0502020204030204" pitchFamily="34" charset="0"/>
                <a:ea typeface="Times New Roman" panose="02020603050405020304" pitchFamily="18" charset="0"/>
                <a:cs typeface="Calibri" panose="020F0502020204030204" pitchFamily="34" charset="0"/>
              </a:rPr>
              <a:t>Spend quality time with students by reading, practicing math games and completing homework daily. </a:t>
            </a:r>
            <a:r>
              <a:rPr lang="en-US" sz="1200" dirty="0" smtClean="0">
                <a:latin typeface="Calibri" panose="020F0502020204030204" pitchFamily="34" charset="0"/>
                <a:ea typeface="Times New Roman" panose="02020603050405020304" pitchFamily="18" charset="0"/>
                <a:cs typeface="Calibri" panose="020F0502020204030204" pitchFamily="34" charset="0"/>
              </a:rPr>
              <a:t>  Visit the teacher BLOGS for useful resources, daily homework and valuable resources students may use at home.      </a:t>
            </a:r>
            <a:endParaRPr lang="en-US" sz="1200" dirty="0">
              <a:latin typeface="Calibri" panose="020F0502020204030204" pitchFamily="34" charset="0"/>
              <a:ea typeface="Times New Roman" panose="02020603050405020304" pitchFamily="18" charset="0"/>
              <a:cs typeface="Calibri" panose="020F0502020204030204" pitchFamily="34" charset="0"/>
            </a:endParaRPr>
          </a:p>
          <a:p>
            <a:pPr>
              <a:defRPr/>
            </a:pPr>
            <a:r>
              <a:rPr lang="en-US" sz="1600" b="1" u="sng" dirty="0">
                <a:latin typeface="Calibri" panose="020F0502020204030204" pitchFamily="34" charset="0"/>
                <a:ea typeface="Times New Roman" panose="02020603050405020304" pitchFamily="18" charset="0"/>
                <a:cs typeface="Calibri" panose="020F0502020204030204" pitchFamily="34" charset="0"/>
              </a:rPr>
              <a:t>School Website/Teacher Blogs</a:t>
            </a:r>
          </a:p>
          <a:p>
            <a:pPr>
              <a:spcBef>
                <a:spcPts val="0"/>
              </a:spcBef>
              <a:spcAft>
                <a:spcPts val="0"/>
              </a:spcAft>
              <a:buNone/>
              <a:tabLst>
                <a:tab pos="457200" algn="l"/>
              </a:tabLst>
            </a:pPr>
            <a:r>
              <a:rPr lang="en-US" sz="1200" b="1" dirty="0">
                <a:latin typeface="Calibri" panose="020F0502020204030204" pitchFamily="34" charset="0"/>
                <a:ea typeface="Times New Roman" panose="02020603050405020304" pitchFamily="18" charset="0"/>
                <a:cs typeface="Calibri" panose="020F0502020204030204" pitchFamily="34" charset="0"/>
              </a:rPr>
              <a:t>Keep up with district, school and classroom activities by visiting your child’s teacher Blog at: </a:t>
            </a:r>
          </a:p>
          <a:p>
            <a:pPr>
              <a:spcBef>
                <a:spcPts val="0"/>
              </a:spcBef>
              <a:spcAft>
                <a:spcPts val="0"/>
              </a:spcAft>
              <a:buNone/>
              <a:tabLst>
                <a:tab pos="457200" algn="l"/>
              </a:tabLst>
            </a:pPr>
            <a:r>
              <a:rPr lang="en-US" sz="2000" b="1" u="sng" dirty="0">
                <a:latin typeface="Calibri" panose="020F0502020204030204" pitchFamily="34" charset="0"/>
                <a:ea typeface="Times New Roman" panose="02020603050405020304" pitchFamily="18" charset="0"/>
                <a:cs typeface="Calibri" panose="020F0502020204030204" pitchFamily="34" charset="0"/>
              </a:rPr>
              <a:t>miller.dearbornschools.org</a:t>
            </a:r>
          </a:p>
        </p:txBody>
      </p:sp>
      <p:sp>
        <p:nvSpPr>
          <p:cNvPr id="2048" name="Rectangle 2047"/>
          <p:cNvSpPr/>
          <p:nvPr/>
        </p:nvSpPr>
        <p:spPr>
          <a:xfrm>
            <a:off x="3423132" y="6236272"/>
            <a:ext cx="3358667" cy="269304"/>
          </a:xfrm>
          <a:prstGeom prst="rect">
            <a:avLst/>
          </a:prstGeom>
        </p:spPr>
        <p:txBody>
          <a:bodyPr wrap="square">
            <a:spAutoFit/>
          </a:bodyPr>
          <a:lstStyle/>
          <a:p>
            <a:pPr indent="-457200">
              <a:defRPr/>
            </a:pPr>
            <a:endParaRPr lang="en-US" sz="1150" b="1" dirty="0">
              <a:solidFill>
                <a:srgbClr val="000000"/>
              </a:solidFill>
              <a:latin typeface="Sylfaen" pitchFamily="18" charset="0"/>
            </a:endParaRPr>
          </a:p>
        </p:txBody>
      </p:sp>
      <p:sp>
        <p:nvSpPr>
          <p:cNvPr id="2060" name="Rectangle 2059"/>
          <p:cNvSpPr/>
          <p:nvPr/>
        </p:nvSpPr>
        <p:spPr>
          <a:xfrm>
            <a:off x="8464670" y="1840893"/>
            <a:ext cx="2667711" cy="269304"/>
          </a:xfrm>
          <a:prstGeom prst="rect">
            <a:avLst/>
          </a:prstGeom>
        </p:spPr>
        <p:txBody>
          <a:bodyPr wrap="square">
            <a:spAutoFit/>
          </a:bodyPr>
          <a:lstStyle/>
          <a:p>
            <a:pPr>
              <a:defRPr/>
            </a:pPr>
            <a:endParaRPr lang="en-US" sz="1150" b="1" dirty="0">
              <a:solidFill>
                <a:srgbClr val="000000"/>
              </a:solidFill>
              <a:latin typeface="Sylfaen" pitchFamily="18" charset="0"/>
            </a:endParaRPr>
          </a:p>
        </p:txBody>
      </p:sp>
      <p:pic>
        <p:nvPicPr>
          <p:cNvPr id="2073" name="Picture 207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27057" y="4620712"/>
            <a:ext cx="534597" cy="817926"/>
          </a:xfrm>
          <a:prstGeom prst="rect">
            <a:avLst/>
          </a:prstGeom>
        </p:spPr>
      </p:pic>
      <p:grpSp>
        <p:nvGrpSpPr>
          <p:cNvPr id="8" name="Group 7"/>
          <p:cNvGrpSpPr/>
          <p:nvPr/>
        </p:nvGrpSpPr>
        <p:grpSpPr>
          <a:xfrm>
            <a:off x="-2118187" y="473619"/>
            <a:ext cx="3232081" cy="1058906"/>
            <a:chOff x="3521115" y="5425135"/>
            <a:chExt cx="3232081" cy="1122283"/>
          </a:xfrm>
        </p:grpSpPr>
        <p:sp>
          <p:nvSpPr>
            <p:cNvPr id="30" name="Rectangle 29"/>
            <p:cNvSpPr/>
            <p:nvPr/>
          </p:nvSpPr>
          <p:spPr>
            <a:xfrm>
              <a:off x="3521115" y="5970327"/>
              <a:ext cx="3232081" cy="577091"/>
            </a:xfrm>
            <a:prstGeom prst="rect">
              <a:avLst/>
            </a:prstGeom>
          </p:spPr>
          <p:txBody>
            <a:bodyPr wrap="square">
              <a:spAutoFit/>
            </a:bodyPr>
            <a:lstStyle/>
            <a:p>
              <a:pPr defTabSz="457200"/>
              <a:endParaRPr lang="en-US" sz="1150" b="1" dirty="0">
                <a:solidFill>
                  <a:srgbClr val="000000"/>
                </a:solidFill>
                <a:latin typeface="Sylfaen" pitchFamily="18" charset="0"/>
              </a:endParaRPr>
            </a:p>
            <a:p>
              <a:pPr defTabSz="457200"/>
              <a:r>
                <a:rPr lang="en-US" sz="1150" b="1" dirty="0">
                  <a:solidFill>
                    <a:srgbClr val="000000"/>
                  </a:solidFill>
                  <a:latin typeface="Sylfaen" pitchFamily="18" charset="0"/>
                </a:rPr>
                <a:t>  </a:t>
              </a:r>
            </a:p>
            <a:p>
              <a:pPr defTabSz="457200"/>
              <a:r>
                <a:rPr lang="en-US" sz="1150" b="1" dirty="0">
                  <a:solidFill>
                    <a:srgbClr val="000000"/>
                  </a:solidFill>
                  <a:latin typeface="Sylfaen" pitchFamily="18" charset="0"/>
                </a:rPr>
                <a:t>   </a:t>
              </a: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19656" y="5425135"/>
              <a:ext cx="622711" cy="731719"/>
            </a:xfrm>
            <a:prstGeom prst="rect">
              <a:avLst/>
            </a:prstGeom>
          </p:spPr>
        </p:pic>
      </p:grpSp>
      <p:sp>
        <p:nvSpPr>
          <p:cNvPr id="12" name="Rectangle 11">
            <a:extLst>
              <a:ext uri="{FF2B5EF4-FFF2-40B4-BE49-F238E27FC236}">
                <a16:creationId xmlns:a16="http://schemas.microsoft.com/office/drawing/2014/main" xmlns="" id="{66CAA3A6-53EA-4384-8546-83907AA7A7EB}"/>
              </a:ext>
            </a:extLst>
          </p:cNvPr>
          <p:cNvSpPr/>
          <p:nvPr/>
        </p:nvSpPr>
        <p:spPr>
          <a:xfrm>
            <a:off x="3258992" y="1881592"/>
            <a:ext cx="3495046" cy="7848302"/>
          </a:xfrm>
          <a:prstGeom prst="rect">
            <a:avLst/>
          </a:prstGeom>
        </p:spPr>
        <p:txBody>
          <a:bodyPr wrap="square">
            <a:spAutoFit/>
          </a:bodyPr>
          <a:lstStyle/>
          <a:p>
            <a:r>
              <a:rPr lang="en-US" sz="1600" b="1" i="1" u="sng" dirty="0">
                <a:latin typeface="Calibri" panose="020F0502020204030204" pitchFamily="34" charset="0"/>
                <a:cs typeface="Calibri" panose="020F0502020204030204" pitchFamily="34" charset="0"/>
              </a:rPr>
              <a:t>Student Safety</a:t>
            </a:r>
            <a:endParaRPr lang="en-US" sz="1600" i="1" dirty="0">
              <a:latin typeface="Calibri" panose="020F0502020204030204" pitchFamily="34" charset="0"/>
              <a:cs typeface="Calibri" panose="020F0502020204030204" pitchFamily="34" charset="0"/>
            </a:endParaRPr>
          </a:p>
          <a:p>
            <a:r>
              <a:rPr lang="en-US" sz="1200" b="1" i="1" u="sng" dirty="0">
                <a:latin typeface="Calibri" panose="020F0502020204030204" pitchFamily="34" charset="0"/>
                <a:cs typeface="Calibri" panose="020F0502020204030204" pitchFamily="34" charset="0"/>
              </a:rPr>
              <a:t>All </a:t>
            </a:r>
            <a:r>
              <a:rPr lang="en-US" sz="1200" b="1" dirty="0">
                <a:latin typeface="Calibri" panose="020F0502020204030204" pitchFamily="34" charset="0"/>
                <a:cs typeface="Calibri" panose="020F0502020204030204" pitchFamily="34" charset="0"/>
              </a:rPr>
              <a:t>doors remain locked throughout the day, visitors entering Miller need to use the main doors.  All visitors are required to check in the Office and obtain a Visitor Pass.  All parents signing students out are to report to the Office.  In order to preserve critical instructional time parents needing to consult with a teacher must first call and make an appointment.  Please be advised if someone is seen in the school hallway without a Visitor Pass, they will be considered a stranger and the police will be called. </a:t>
            </a:r>
            <a:endParaRPr lang="en-US" sz="1200" b="1" i="1" dirty="0">
              <a:latin typeface="Calibri" panose="020F0502020204030204" pitchFamily="34" charset="0"/>
              <a:cs typeface="Calibri" panose="020F0502020204030204" pitchFamily="34" charset="0"/>
            </a:endParaRPr>
          </a:p>
          <a:p>
            <a:r>
              <a:rPr lang="en-US" sz="1600" b="1" i="1" u="sng" dirty="0">
                <a:latin typeface="Calibri" panose="020F0502020204030204" pitchFamily="34" charset="0"/>
                <a:cs typeface="Calibri" panose="020F0502020204030204" pitchFamily="34" charset="0"/>
              </a:rPr>
              <a:t>Proper Attire</a:t>
            </a:r>
            <a:endParaRPr lang="en-US" sz="1400" dirty="0">
              <a:latin typeface="Calibri" panose="020F0502020204030204" pitchFamily="34" charset="0"/>
              <a:cs typeface="Calibri" panose="020F0502020204030204" pitchFamily="34" charset="0"/>
            </a:endParaRPr>
          </a:p>
          <a:p>
            <a:r>
              <a:rPr lang="en-US" sz="1200" b="1" dirty="0">
                <a:solidFill>
                  <a:srgbClr val="000000"/>
                </a:solidFill>
                <a:latin typeface="Calibri" panose="020F0502020204030204" pitchFamily="34" charset="0"/>
                <a:cs typeface="Calibri" panose="020F0502020204030204" pitchFamily="34" charset="0"/>
              </a:rPr>
              <a:t>Per district policy, students will be going outdoors until temperatures reach </a:t>
            </a:r>
            <a:r>
              <a:rPr lang="en-US" sz="1200" b="1" u="sng" dirty="0">
                <a:solidFill>
                  <a:srgbClr val="000000"/>
                </a:solidFill>
                <a:latin typeface="Calibri" panose="020F0502020204030204" pitchFamily="34" charset="0"/>
                <a:cs typeface="Calibri" panose="020F0502020204030204" pitchFamily="34" charset="0"/>
              </a:rPr>
              <a:t>20 degrees </a:t>
            </a:r>
            <a:r>
              <a:rPr lang="en-US" sz="1200" b="1" dirty="0">
                <a:solidFill>
                  <a:srgbClr val="000000"/>
                </a:solidFill>
                <a:latin typeface="Calibri" panose="020F0502020204030204" pitchFamily="34" charset="0"/>
                <a:cs typeface="Calibri" panose="020F0502020204030204" pitchFamily="34" charset="0"/>
              </a:rPr>
              <a:t>Fahrenheit. </a:t>
            </a:r>
            <a:r>
              <a:rPr lang="en-US" sz="1200" b="1" dirty="0">
                <a:latin typeface="Calibri" panose="020F0502020204030204" pitchFamily="34" charset="0"/>
                <a:cs typeface="Calibri" panose="020F0502020204030204" pitchFamily="34" charset="0"/>
              </a:rPr>
              <a:t>When wind chill temperatures are </a:t>
            </a:r>
            <a:r>
              <a:rPr lang="en-US" sz="1200" b="1" u="sng" dirty="0">
                <a:latin typeface="Calibri" panose="020F0502020204030204" pitchFamily="34" charset="0"/>
                <a:cs typeface="Calibri" panose="020F0502020204030204" pitchFamily="34" charset="0"/>
              </a:rPr>
              <a:t>below  20 degrees</a:t>
            </a:r>
            <a:r>
              <a:rPr lang="en-US" sz="1200" b="1" dirty="0">
                <a:latin typeface="Calibri" panose="020F0502020204030204" pitchFamily="34" charset="0"/>
                <a:cs typeface="Calibri" panose="020F0502020204030204" pitchFamily="34" charset="0"/>
              </a:rPr>
              <a:t> Fahrenheit students will not be having outdoor recess.  Ensure child is dressed appropriately with a  winter coat, gloves, waterproof shoes and a hat being worn daily. Students need to be responsible and account for their clothing, if a clothing item is lost please check the lost and found in the Cafeteria.  Lost and Found will be emptied monthly with contents being donated to the Salvation Army.  </a:t>
            </a:r>
            <a:endParaRPr lang="en-US" sz="1200" dirty="0">
              <a:latin typeface="Calibri" panose="020F0502020204030204" pitchFamily="34" charset="0"/>
              <a:cs typeface="Calibri" panose="020F0502020204030204" pitchFamily="34" charset="0"/>
            </a:endParaRPr>
          </a:p>
          <a:p>
            <a:r>
              <a:rPr lang="en-US" sz="1600" b="1" i="1" u="sng" dirty="0">
                <a:latin typeface="Calibri" panose="020F0502020204030204" pitchFamily="34" charset="0"/>
                <a:cs typeface="Calibri" panose="020F0502020204030204" pitchFamily="34" charset="0"/>
              </a:rPr>
              <a:t>Daily Schedule</a:t>
            </a:r>
          </a:p>
          <a:p>
            <a:r>
              <a:rPr lang="en-US" sz="1200" b="1" dirty="0">
                <a:solidFill>
                  <a:srgbClr val="000000"/>
                </a:solidFill>
                <a:latin typeface="Calibri" panose="020F0502020204030204" pitchFamily="34" charset="0"/>
                <a:cs typeface="Calibri" panose="020F0502020204030204" pitchFamily="34" charset="0"/>
              </a:rPr>
              <a:t>Breakfast is served from </a:t>
            </a:r>
            <a:r>
              <a:rPr lang="en-US" sz="1200" b="1" u="sng" dirty="0">
                <a:solidFill>
                  <a:srgbClr val="000000"/>
                </a:solidFill>
                <a:latin typeface="Calibri" panose="020F0502020204030204" pitchFamily="34" charset="0"/>
                <a:cs typeface="Calibri" panose="020F0502020204030204" pitchFamily="34" charset="0"/>
              </a:rPr>
              <a:t>8:00 –8:25 a.m., f</a:t>
            </a:r>
            <a:r>
              <a:rPr lang="en-US" sz="1200" b="1" dirty="0">
                <a:solidFill>
                  <a:srgbClr val="000000"/>
                </a:solidFill>
                <a:latin typeface="Calibri" panose="020F0502020204030204" pitchFamily="34" charset="0"/>
                <a:cs typeface="Calibri" panose="020F0502020204030204" pitchFamily="34" charset="0"/>
              </a:rPr>
              <a:t>irst bell rings at 8:32 a.m. and instruction begins at 8:35 a.m.  Children entering school after 8:45 a.m. are considered late and are required to be signed-in at the main office by a parent.  Dismissal is at 3:35 p.m., (Half-day dismissal is at 11:45 am), kindergarten through 2</a:t>
            </a:r>
            <a:r>
              <a:rPr lang="en-US" sz="1200" b="1" baseline="30000" dirty="0">
                <a:solidFill>
                  <a:srgbClr val="000000"/>
                </a:solidFill>
                <a:latin typeface="Calibri" panose="020F0502020204030204" pitchFamily="34" charset="0"/>
                <a:cs typeface="Calibri" panose="020F0502020204030204" pitchFamily="34" charset="0"/>
              </a:rPr>
              <a:t>nd</a:t>
            </a:r>
            <a:r>
              <a:rPr lang="en-US" sz="1200" b="1" dirty="0">
                <a:solidFill>
                  <a:srgbClr val="000000"/>
                </a:solidFill>
                <a:latin typeface="Calibri" panose="020F0502020204030204" pitchFamily="34" charset="0"/>
                <a:cs typeface="Calibri" panose="020F0502020204030204" pitchFamily="34" charset="0"/>
              </a:rPr>
              <a:t> grade students are to be picked up from the classroom.  Students must leave school promptly at 3:35 dismissal as supervision ends at 3:50 pm.  For the remainder of the year ALL students are to be dropped off at the front doors, parents DO NOT follow students into the school. </a:t>
            </a:r>
          </a:p>
          <a:p>
            <a:r>
              <a:rPr lang="en-US" sz="1200" dirty="0">
                <a:latin typeface="Calibri" panose="020F0502020204030204" pitchFamily="34" charset="0"/>
                <a:cs typeface="Calibri" panose="020F0502020204030204" pitchFamily="34" charset="0"/>
              </a:rPr>
              <a:t> </a:t>
            </a:r>
            <a:br>
              <a:rPr lang="en-US" sz="1200" dirty="0">
                <a:latin typeface="Calibri" panose="020F0502020204030204" pitchFamily="34" charset="0"/>
                <a:cs typeface="Calibri" panose="020F0502020204030204" pitchFamily="34" charset="0"/>
              </a:rPr>
            </a:br>
            <a:endParaRPr lang="en-US" sz="1200" b="1" dirty="0">
              <a:solidFill>
                <a:srgbClr val="000000"/>
              </a:solidFill>
              <a:latin typeface="Calibri" panose="020F0502020204030204" pitchFamily="34" charset="0"/>
              <a:cs typeface="Calibri" panose="020F0502020204030204" pitchFamily="34" charset="0"/>
            </a:endParaRPr>
          </a:p>
        </p:txBody>
      </p:sp>
      <p:pic>
        <p:nvPicPr>
          <p:cNvPr id="1026" name="Picture 2" descr="Image result for holiday pictur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951" y="1393798"/>
            <a:ext cx="569204" cy="46341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frosty the snowma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2400" y="8458200"/>
            <a:ext cx="560513" cy="59837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snow"/>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398510" y="1485900"/>
            <a:ext cx="526496" cy="32906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mage result for frosty the snowma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55948" y="8458200"/>
            <a:ext cx="560513" cy="59837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Image result for frosty the snowma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9702" y="8458200"/>
            <a:ext cx="560513" cy="59837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Image result for frosty the snowma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70215" y="8458200"/>
            <a:ext cx="560513" cy="598378"/>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Image result for frosty the snowma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11262" y="8443553"/>
            <a:ext cx="560513" cy="5983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8"/>
          <p:cNvSpPr txBox="1">
            <a:spLocks noChangeArrowheads="1"/>
          </p:cNvSpPr>
          <p:nvPr/>
        </p:nvSpPr>
        <p:spPr bwMode="auto">
          <a:xfrm>
            <a:off x="112713" y="1810153"/>
            <a:ext cx="3447610" cy="752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0" marR="0" eaLnBrk="1" hangingPunct="1">
              <a:spcBef>
                <a:spcPct val="0"/>
              </a:spcBef>
              <a:buNone/>
              <a:defRPr/>
            </a:pPr>
            <a:r>
              <a:rPr lang="en-US" sz="1600" b="1" i="1" u="sng" dirty="0">
                <a:latin typeface="Calibri" panose="020F0502020204030204" pitchFamily="34" charset="0"/>
                <a:cs typeface="Calibri" panose="020F0502020204030204" pitchFamily="34" charset="0"/>
              </a:rPr>
              <a:t>Attendance /Absence Policy </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Consistent and timely attendance to school is critical and enhances your child’s educational experience and vastly improves their chances of success. Excessive absence may be referred to the court system. Avoid removing students from the classroom during the school day.  Avoid making doctor and dental appointments during the school day.  </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If your child is unable to attend school, please contact the school office at: (313) 827 – 6851 before 9:00 am.  When calling, parents should give the following information: student and teacher name, grade, reason for and length of absence.  </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When the student returns to school, it is his or her responsibility to check with teachers for missed work.  If a student will be absent for more than two days, please contact the teacher to make arrangements for homework to be picked up from the office.  Homework will be ready for pick up the following school day by 3p.m. Weekly lesson plans and daily homework are posted on the teacher blog. </a:t>
            </a:r>
          </a:p>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Visitors &amp; Class Interruptions</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Our goal is to limit class interruptions as much as possible so that students are not distracted from their academic learning. Therefore, all visitors must check-in to the office upon entering the school.  NO Exceptions!  </a:t>
            </a:r>
            <a:endParaRPr lang="en-US" sz="2000" b="1" i="1" u="sng" dirty="0">
              <a:latin typeface="Calibri" panose="020F0502020204030204" pitchFamily="34" charset="0"/>
              <a:cs typeface="Calibri" panose="020F0502020204030204" pitchFamily="34" charset="0"/>
            </a:endParaRPr>
          </a:p>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Late-arrival </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Parents/guardians are required to sign students in the school office.  Students will not be allowed a pass to enter class without a parent signature.</a:t>
            </a:r>
          </a:p>
          <a:p>
            <a:pPr>
              <a:spcBef>
                <a:spcPts val="0"/>
              </a:spcBef>
              <a:spcAft>
                <a:spcPts val="0"/>
              </a:spcAft>
              <a:buNone/>
              <a:tabLst>
                <a:tab pos="457200" algn="l"/>
              </a:tabLst>
            </a:pPr>
            <a:r>
              <a:rPr lang="en-US" sz="1600" b="1" i="1" u="sng" dirty="0">
                <a:latin typeface="Calibri" panose="020F0502020204030204" pitchFamily="34" charset="0"/>
                <a:ea typeface="Times New Roman" panose="02020603050405020304" pitchFamily="18" charset="0"/>
                <a:cs typeface="Calibri" panose="020F0502020204030204" pitchFamily="34" charset="0"/>
              </a:rPr>
              <a:t>Lunch Schedule</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Kindergarten 11 – 11:38 a.m.</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1</a:t>
            </a:r>
            <a:r>
              <a:rPr lang="en-US" sz="1400" b="1" i="1" baseline="30000" dirty="0">
                <a:latin typeface="Calibri" panose="020F0502020204030204" pitchFamily="34" charset="0"/>
                <a:ea typeface="Times New Roman" panose="02020603050405020304" pitchFamily="18" charset="0"/>
                <a:cs typeface="Calibri" panose="020F0502020204030204" pitchFamily="34" charset="0"/>
              </a:rPr>
              <a:t>st</a:t>
            </a:r>
            <a:r>
              <a:rPr lang="en-US" sz="1400" b="1" i="1" dirty="0">
                <a:latin typeface="Calibri" panose="020F0502020204030204" pitchFamily="34" charset="0"/>
                <a:ea typeface="Times New Roman" panose="02020603050405020304" pitchFamily="18" charset="0"/>
                <a:cs typeface="Calibri" panose="020F0502020204030204" pitchFamily="34" charset="0"/>
              </a:rPr>
              <a:t> 11:20 – 11:58 a.m. </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2</a:t>
            </a:r>
            <a:r>
              <a:rPr lang="en-US" sz="1400" b="1" i="1" baseline="30000" dirty="0">
                <a:latin typeface="Calibri" panose="020F0502020204030204" pitchFamily="34" charset="0"/>
                <a:ea typeface="Times New Roman" panose="02020603050405020304" pitchFamily="18" charset="0"/>
                <a:cs typeface="Calibri" panose="020F0502020204030204" pitchFamily="34" charset="0"/>
              </a:rPr>
              <a:t>nd</a:t>
            </a:r>
            <a:r>
              <a:rPr lang="en-US" sz="1400" b="1" i="1" dirty="0">
                <a:latin typeface="Calibri" panose="020F0502020204030204" pitchFamily="34" charset="0"/>
                <a:ea typeface="Times New Roman" panose="02020603050405020304" pitchFamily="18" charset="0"/>
                <a:cs typeface="Calibri" panose="020F0502020204030204" pitchFamily="34" charset="0"/>
              </a:rPr>
              <a:t> 11:40 – 12:18 p.m.</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3</a:t>
            </a:r>
            <a:r>
              <a:rPr lang="en-US" sz="1400" b="1" i="1" baseline="30000" dirty="0">
                <a:latin typeface="Calibri" panose="020F0502020204030204" pitchFamily="34" charset="0"/>
                <a:ea typeface="Times New Roman" panose="02020603050405020304" pitchFamily="18" charset="0"/>
                <a:cs typeface="Calibri" panose="020F0502020204030204" pitchFamily="34" charset="0"/>
              </a:rPr>
              <a:t>rd</a:t>
            </a:r>
            <a:r>
              <a:rPr lang="en-US" sz="1400" b="1" i="1" dirty="0">
                <a:latin typeface="Calibri" panose="020F0502020204030204" pitchFamily="34" charset="0"/>
                <a:ea typeface="Times New Roman" panose="02020603050405020304" pitchFamily="18" charset="0"/>
                <a:cs typeface="Calibri" panose="020F0502020204030204" pitchFamily="34" charset="0"/>
              </a:rPr>
              <a:t>  12 – 12:38 p.m.</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4</a:t>
            </a:r>
            <a:r>
              <a:rPr lang="en-US" sz="1400" b="1" i="1" baseline="30000" dirty="0">
                <a:latin typeface="Calibri" panose="020F0502020204030204" pitchFamily="34" charset="0"/>
                <a:ea typeface="Times New Roman" panose="02020603050405020304" pitchFamily="18" charset="0"/>
                <a:cs typeface="Calibri" panose="020F0502020204030204" pitchFamily="34" charset="0"/>
              </a:rPr>
              <a:t>th</a:t>
            </a:r>
            <a:r>
              <a:rPr lang="en-US" sz="1400" b="1" i="1" dirty="0">
                <a:latin typeface="Calibri" panose="020F0502020204030204" pitchFamily="34" charset="0"/>
                <a:ea typeface="Times New Roman" panose="02020603050405020304" pitchFamily="18" charset="0"/>
                <a:cs typeface="Calibri" panose="020F0502020204030204" pitchFamily="34" charset="0"/>
              </a:rPr>
              <a:t> 12:20 – 12:58 p.m.</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5</a:t>
            </a:r>
            <a:r>
              <a:rPr lang="en-US" sz="1400" b="1" i="1" baseline="30000" dirty="0">
                <a:latin typeface="Calibri" panose="020F0502020204030204" pitchFamily="34" charset="0"/>
                <a:ea typeface="Times New Roman" panose="02020603050405020304" pitchFamily="18" charset="0"/>
                <a:cs typeface="Calibri" panose="020F0502020204030204" pitchFamily="34" charset="0"/>
              </a:rPr>
              <a:t>th</a:t>
            </a:r>
            <a:r>
              <a:rPr lang="en-US" sz="1400" b="1" i="1" dirty="0">
                <a:latin typeface="Calibri" panose="020F0502020204030204" pitchFamily="34" charset="0"/>
                <a:ea typeface="Times New Roman" panose="02020603050405020304" pitchFamily="18" charset="0"/>
                <a:cs typeface="Calibri" panose="020F0502020204030204" pitchFamily="34" charset="0"/>
              </a:rPr>
              <a:t> 12:40 – 1:18 p.m.</a:t>
            </a:r>
          </a:p>
          <a:p>
            <a:pPr>
              <a:spcBef>
                <a:spcPts val="0"/>
              </a:spcBef>
              <a:spcAft>
                <a:spcPts val="0"/>
              </a:spcAft>
              <a:buNone/>
              <a:tabLst>
                <a:tab pos="457200" algn="l"/>
              </a:tabLst>
            </a:pPr>
            <a:endParaRPr lang="en-US" sz="1100" b="1" i="1" u="sng" dirty="0">
              <a:latin typeface="Calibri" panose="020F0502020204030204" pitchFamily="34" charset="0"/>
              <a:ea typeface="Times New Roman" panose="02020603050405020304" pitchFamily="18" charset="0"/>
              <a:cs typeface="Calibri" panose="020F0502020204030204" pitchFamily="34" charset="0"/>
            </a:endParaRPr>
          </a:p>
          <a:p>
            <a:pPr>
              <a:spcBef>
                <a:spcPts val="0"/>
              </a:spcBef>
              <a:spcAft>
                <a:spcPts val="0"/>
              </a:spcAft>
              <a:buNone/>
              <a:tabLst>
                <a:tab pos="457200" algn="l"/>
              </a:tabLst>
            </a:pPr>
            <a:r>
              <a:rPr lang="en-US" sz="1600" b="1" i="1" dirty="0">
                <a:latin typeface="Calibri" panose="020F0502020204030204" pitchFamily="34" charset="0"/>
                <a:ea typeface="Times New Roman" panose="02020603050405020304" pitchFamily="18" charset="0"/>
                <a:cs typeface="Calibri" panose="020F0502020204030204" pitchFamily="34" charset="0"/>
              </a:rPr>
              <a:t> </a:t>
            </a:r>
          </a:p>
          <a:p>
            <a:pPr>
              <a:spcBef>
                <a:spcPts val="0"/>
              </a:spcBef>
              <a:spcAft>
                <a:spcPts val="0"/>
              </a:spcAft>
              <a:buNone/>
              <a:tabLst>
                <a:tab pos="457200" algn="l"/>
              </a:tabLst>
            </a:pPr>
            <a:endParaRPr lang="en-US" sz="1100" b="1" dirty="0">
              <a:latin typeface="Calibri" panose="020F0502020204030204" pitchFamily="34" charset="0"/>
              <a:ea typeface="Times New Roman" panose="02020603050405020304" pitchFamily="18" charset="0"/>
              <a:cs typeface="Calibri" panose="020F0502020204030204" pitchFamily="34" charset="0"/>
            </a:endParaRPr>
          </a:p>
        </p:txBody>
      </p:sp>
      <p:sp>
        <p:nvSpPr>
          <p:cNvPr id="2055" name="Rectangle 7"/>
          <p:cNvSpPr>
            <a:spLocks noChangeArrowheads="1" noChangeShapeType="1"/>
          </p:cNvSpPr>
          <p:nvPr/>
        </p:nvSpPr>
        <p:spPr bwMode="auto">
          <a:xfrm>
            <a:off x="4763" y="152400"/>
            <a:ext cx="5024437" cy="457200"/>
          </a:xfrm>
          <a:prstGeom prst="rect">
            <a:avLst/>
          </a:prstGeom>
          <a:gradFill rotWithShape="1">
            <a:gsLst>
              <a:gs pos="0">
                <a:srgbClr val="FFFFFF"/>
              </a:gs>
              <a:gs pos="100000">
                <a:srgbClr val="9999CC"/>
              </a:gs>
            </a:gsLst>
            <a:lin ang="0" scaled="1"/>
          </a:gra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dirty="0">
              <a:latin typeface="Tahoma" panose="020B0604030504040204" pitchFamily="34" charset="0"/>
            </a:endParaRPr>
          </a:p>
        </p:txBody>
      </p:sp>
      <p:sp>
        <p:nvSpPr>
          <p:cNvPr id="2057" name="Text Box 9"/>
          <p:cNvSpPr txBox="1">
            <a:spLocks noChangeArrowheads="1" noChangeShapeType="1"/>
          </p:cNvSpPr>
          <p:nvPr/>
        </p:nvSpPr>
        <p:spPr bwMode="auto">
          <a:xfrm>
            <a:off x="4953000" y="1447800"/>
            <a:ext cx="1752600" cy="76200"/>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100" b="1" dirty="0">
              <a:solidFill>
                <a:srgbClr val="336600"/>
              </a:solidFill>
              <a:latin typeface="Verdana" panose="020B0604030504040204" pitchFamily="34" charset="0"/>
            </a:endParaRPr>
          </a:p>
        </p:txBody>
      </p:sp>
      <p:sp>
        <p:nvSpPr>
          <p:cNvPr id="2058" name="Line 3"/>
          <p:cNvSpPr>
            <a:spLocks noChangeShapeType="1"/>
          </p:cNvSpPr>
          <p:nvPr/>
        </p:nvSpPr>
        <p:spPr bwMode="auto">
          <a:xfrm>
            <a:off x="66675" y="76200"/>
            <a:ext cx="6765925" cy="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endParaRPr lang="en-US" dirty="0"/>
          </a:p>
        </p:txBody>
      </p:sp>
      <p:sp>
        <p:nvSpPr>
          <p:cNvPr id="2060" name="Text Box 17"/>
          <p:cNvSpPr txBox="1">
            <a:spLocks noChangeArrowheads="1"/>
          </p:cNvSpPr>
          <p:nvPr/>
        </p:nvSpPr>
        <p:spPr bwMode="auto">
          <a:xfrm>
            <a:off x="-3352800" y="7373938"/>
            <a:ext cx="2743200" cy="1693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200" b="1" dirty="0">
              <a:solidFill>
                <a:srgbClr val="000000"/>
              </a:solidFill>
              <a:latin typeface="Trebuchet MS" panose="020B0603020202020204" pitchFamily="34" charset="0"/>
            </a:endParaRPr>
          </a:p>
        </p:txBody>
      </p:sp>
      <p:sp>
        <p:nvSpPr>
          <p:cNvPr id="2061" name="Text Box 18"/>
          <p:cNvSpPr txBox="1">
            <a:spLocks noChangeArrowheads="1"/>
          </p:cNvSpPr>
          <p:nvPr/>
        </p:nvSpPr>
        <p:spPr bwMode="auto">
          <a:xfrm>
            <a:off x="3467012" y="5718301"/>
            <a:ext cx="2819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spcAft>
                <a:spcPts val="100"/>
              </a:spcAft>
              <a:buFontTx/>
              <a:buNone/>
            </a:pPr>
            <a:r>
              <a:rPr lang="en-US" altLang="en-US" sz="1200" b="1" dirty="0">
                <a:solidFill>
                  <a:srgbClr val="FFFFFF"/>
                </a:solidFill>
                <a:latin typeface="Trebuchet MS" panose="020B0603020202020204" pitchFamily="34" charset="0"/>
              </a:rPr>
              <a:t>Important Phone Numbers</a:t>
            </a:r>
          </a:p>
          <a:p>
            <a:pPr algn="ctr">
              <a:spcBef>
                <a:spcPct val="0"/>
              </a:spcBef>
              <a:spcAft>
                <a:spcPts val="100"/>
              </a:spcAft>
              <a:buFontTx/>
              <a:buNone/>
            </a:pPr>
            <a:r>
              <a:rPr lang="en-US" altLang="en-US" sz="1200" b="1" dirty="0">
                <a:solidFill>
                  <a:srgbClr val="FFFFFF"/>
                </a:solidFill>
                <a:latin typeface="Trebuchet MS" panose="020B0603020202020204" pitchFamily="34" charset="0"/>
              </a:rPr>
              <a:t>Attendance</a:t>
            </a:r>
            <a:r>
              <a:rPr lang="en-US" altLang="en-US" sz="1200" dirty="0">
                <a:solidFill>
                  <a:srgbClr val="FFFFFF"/>
                </a:solidFill>
                <a:latin typeface="Trebuchet MS" panose="020B0603020202020204" pitchFamily="34" charset="0"/>
              </a:rPr>
              <a:t># </a:t>
            </a:r>
            <a:r>
              <a:rPr lang="en-US" altLang="en-US" sz="1200" b="1" dirty="0">
                <a:solidFill>
                  <a:srgbClr val="FFFFFF"/>
                </a:solidFill>
                <a:latin typeface="Trebuchet MS" panose="020B0603020202020204" pitchFamily="34" charset="0"/>
              </a:rPr>
              <a:t>(313) 827-6500</a:t>
            </a:r>
          </a:p>
          <a:p>
            <a:pPr algn="ctr">
              <a:spcBef>
                <a:spcPct val="0"/>
              </a:spcBef>
              <a:spcAft>
                <a:spcPts val="100"/>
              </a:spcAft>
              <a:buFontTx/>
              <a:buNone/>
            </a:pPr>
            <a:r>
              <a:rPr lang="en-US" altLang="en-US" sz="1200" b="1" dirty="0">
                <a:solidFill>
                  <a:srgbClr val="FFFFFF"/>
                </a:solidFill>
                <a:latin typeface="Trebuchet MS" panose="020B0603020202020204" pitchFamily="34" charset="0"/>
              </a:rPr>
              <a:t>Office</a:t>
            </a:r>
            <a:r>
              <a:rPr lang="en-US" altLang="en-US" sz="1200" dirty="0">
                <a:solidFill>
                  <a:srgbClr val="FFFFFF"/>
                </a:solidFill>
                <a:latin typeface="Trebuchet MS" panose="020B0603020202020204" pitchFamily="34" charset="0"/>
              </a:rPr>
              <a:t> #  </a:t>
            </a:r>
            <a:r>
              <a:rPr lang="en-US" altLang="en-US" sz="1200" b="1" dirty="0">
                <a:solidFill>
                  <a:srgbClr val="FFFFFF"/>
                </a:solidFill>
                <a:latin typeface="Trebuchet MS" panose="020B0603020202020204" pitchFamily="34" charset="0"/>
              </a:rPr>
              <a:t>(313) 827-6501</a:t>
            </a:r>
          </a:p>
          <a:p>
            <a:pPr algn="ctr">
              <a:spcBef>
                <a:spcPct val="0"/>
              </a:spcBef>
              <a:spcAft>
                <a:spcPts val="100"/>
              </a:spcAft>
              <a:buFontTx/>
              <a:buNone/>
            </a:pPr>
            <a:r>
              <a:rPr lang="en-US" altLang="en-US" sz="1200" b="1" dirty="0">
                <a:solidFill>
                  <a:srgbClr val="FFFFFF"/>
                </a:solidFill>
                <a:latin typeface="Trebuchet MS" panose="020B0603020202020204" pitchFamily="34" charset="0"/>
              </a:rPr>
              <a:t>Fax # (313) 827 - 6505</a:t>
            </a:r>
            <a:endParaRPr lang="en-US" altLang="en-US" sz="1200" dirty="0">
              <a:solidFill>
                <a:srgbClr val="FFFFFF"/>
              </a:solidFill>
              <a:latin typeface="Trebuchet MS" panose="020B0603020202020204" pitchFamily="34" charset="0"/>
            </a:endParaRPr>
          </a:p>
        </p:txBody>
      </p:sp>
      <p:sp>
        <p:nvSpPr>
          <p:cNvPr id="2063" name="Rectangle 66"/>
          <p:cNvSpPr>
            <a:spLocks noChangeArrowheads="1"/>
          </p:cNvSpPr>
          <p:nvPr/>
        </p:nvSpPr>
        <p:spPr bwMode="auto">
          <a:xfrm>
            <a:off x="3276600" y="1858963"/>
            <a:ext cx="35052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en-US" altLang="en-US" sz="1100" b="1" dirty="0">
              <a:latin typeface="Sylfaen" pitchFamily="18" charset="0"/>
            </a:endParaRPr>
          </a:p>
          <a:p>
            <a:pPr eaLnBrk="1" hangingPunct="1">
              <a:spcBef>
                <a:spcPct val="0"/>
              </a:spcBef>
              <a:buFontTx/>
              <a:buNone/>
              <a:defRPr/>
            </a:pPr>
            <a:endParaRPr lang="en-US" altLang="en-US" sz="1100" b="1" i="1" dirty="0">
              <a:solidFill>
                <a:srgbClr val="000000"/>
              </a:solidFill>
              <a:latin typeface="AngsanaUPC" pitchFamily="18" charset="-34"/>
              <a:cs typeface="AngsanaUPC" pitchFamily="18" charset="-34"/>
            </a:endParaRPr>
          </a:p>
        </p:txBody>
      </p:sp>
      <p:sp>
        <p:nvSpPr>
          <p:cNvPr id="2053" name="Text Box 10"/>
          <p:cNvSpPr txBox="1">
            <a:spLocks noChangeArrowheads="1" noChangeShapeType="1"/>
          </p:cNvSpPr>
          <p:nvPr/>
        </p:nvSpPr>
        <p:spPr bwMode="auto">
          <a:xfrm>
            <a:off x="5066902" y="1496539"/>
            <a:ext cx="1714500" cy="342900"/>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900" i="1" dirty="0">
                <a:solidFill>
                  <a:srgbClr val="336600"/>
                </a:solidFill>
                <a:latin typeface="Verdana" panose="020B0604030504040204" pitchFamily="34" charset="0"/>
              </a:rPr>
              <a:t>Principal: Radewin Awada</a:t>
            </a:r>
          </a:p>
          <a:p>
            <a:pPr algn="ctr">
              <a:spcBef>
                <a:spcPct val="0"/>
              </a:spcBef>
              <a:buFontTx/>
              <a:buNone/>
            </a:pPr>
            <a:r>
              <a:rPr lang="en-US" altLang="en-US" sz="900" i="1" dirty="0" smtClean="0">
                <a:solidFill>
                  <a:srgbClr val="336600"/>
                </a:solidFill>
                <a:latin typeface="Verdana" panose="020B0604030504040204" pitchFamily="34" charset="0"/>
              </a:rPr>
              <a:t>January 2019</a:t>
            </a:r>
            <a:endParaRPr lang="en-US" altLang="en-US" sz="900" i="1" dirty="0">
              <a:solidFill>
                <a:srgbClr val="336600"/>
              </a:solidFill>
              <a:latin typeface="Verdana" panose="020B0604030504040204" pitchFamily="34" charset="0"/>
            </a:endParaRPr>
          </a:p>
        </p:txBody>
      </p:sp>
      <p:sp>
        <p:nvSpPr>
          <p:cNvPr id="2052" name="Text Box 4"/>
          <p:cNvSpPr txBox="1">
            <a:spLocks noChangeArrowheads="1" noChangeShapeType="1"/>
          </p:cNvSpPr>
          <p:nvPr/>
        </p:nvSpPr>
        <p:spPr bwMode="auto">
          <a:xfrm>
            <a:off x="-2822" y="543983"/>
            <a:ext cx="5181600" cy="952500"/>
          </a:xfrm>
          <a:prstGeom prst="rect">
            <a:avLst/>
          </a:prstGeom>
          <a:solidFill>
            <a:srgbClr val="000000"/>
          </a:solidFill>
          <a:ln w="0"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b="1" dirty="0">
                <a:solidFill>
                  <a:srgbClr val="FFFFFF"/>
                </a:solidFill>
                <a:latin typeface="Vrinda" panose="020B0502040204020203" pitchFamily="34" charset="0"/>
              </a:rPr>
              <a:t>Miller Elementary </a:t>
            </a:r>
          </a:p>
          <a:p>
            <a:pPr algn="ctr">
              <a:spcBef>
                <a:spcPct val="0"/>
              </a:spcBef>
              <a:buFontTx/>
              <a:buNone/>
            </a:pPr>
            <a:r>
              <a:rPr lang="en-US" altLang="en-US" sz="3600" b="1" dirty="0">
                <a:solidFill>
                  <a:srgbClr val="FFFFFF"/>
                </a:solidFill>
                <a:latin typeface="Vrinda" panose="020B0502040204020203" pitchFamily="34" charset="0"/>
              </a:rPr>
              <a:t>Policy and Procedures</a:t>
            </a:r>
          </a:p>
        </p:txBody>
      </p:sp>
      <p:sp>
        <p:nvSpPr>
          <p:cNvPr id="2054" name="Line 5"/>
          <p:cNvSpPr>
            <a:spLocks noChangeShapeType="1"/>
          </p:cNvSpPr>
          <p:nvPr/>
        </p:nvSpPr>
        <p:spPr bwMode="auto">
          <a:xfrm>
            <a:off x="112713" y="1860550"/>
            <a:ext cx="6669087" cy="0"/>
          </a:xfrm>
          <a:prstGeom prst="line">
            <a:avLst/>
          </a:prstGeom>
          <a:noFill/>
          <a:ln w="1905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endParaRPr lang="en-US" dirty="0"/>
          </a:p>
        </p:txBody>
      </p:sp>
      <p:sp>
        <p:nvSpPr>
          <p:cNvPr id="2056" name="Text Box 8"/>
          <p:cNvSpPr txBox="1">
            <a:spLocks noChangeArrowheads="1" noChangeShapeType="1"/>
          </p:cNvSpPr>
          <p:nvPr/>
        </p:nvSpPr>
        <p:spPr bwMode="auto">
          <a:xfrm>
            <a:off x="0" y="152400"/>
            <a:ext cx="51054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dirty="0">
                <a:solidFill>
                  <a:srgbClr val="336600"/>
                </a:solidFill>
                <a:latin typeface="Book Antiqua" panose="02040602050305030304" pitchFamily="18" charset="0"/>
              </a:rPr>
              <a:t>Our Vision </a:t>
            </a:r>
            <a:r>
              <a:rPr lang="en-US" altLang="en-US" sz="1600" i="1" dirty="0">
                <a:solidFill>
                  <a:srgbClr val="336600"/>
                </a:solidFill>
                <a:latin typeface="Book Antiqua" panose="02040602050305030304" pitchFamily="18" charset="0"/>
              </a:rPr>
              <a:t>– Students First – </a:t>
            </a:r>
            <a:r>
              <a:rPr lang="en-US" altLang="en-US" sz="1600" dirty="0">
                <a:solidFill>
                  <a:srgbClr val="336600"/>
                </a:solidFill>
                <a:latin typeface="Book Antiqua" panose="02040602050305030304" pitchFamily="18" charset="0"/>
              </a:rPr>
              <a:t>Inspire, Educate, Celebrate</a:t>
            </a:r>
          </a:p>
        </p:txBody>
      </p:sp>
      <p:pic>
        <p:nvPicPr>
          <p:cNvPr id="2064" name="Picture 78"/>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226524" y="203464"/>
            <a:ext cx="1630414" cy="127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 Box 48"/>
          <p:cNvSpPr txBox="1">
            <a:spLocks noChangeArrowheads="1"/>
          </p:cNvSpPr>
          <p:nvPr/>
        </p:nvSpPr>
        <p:spPr bwMode="auto">
          <a:xfrm>
            <a:off x="3537401" y="1810153"/>
            <a:ext cx="3398045" cy="7294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Illness &amp; Medication</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Students should stay at home if they are vomiting, fever over 99 degrees, strep throat, pink eye and any type of rash (may not be in school without consent from a doctor). Parents must notify the school office if their child has any preexisting conditions such as allergies, diabetes, or asthma, ensuring proper precautions are taken.  No child is to carry any prescription or over the counter medication in school, no exceptions.   The office staff will administer any medication when a "Medication Authorization Form" is signed in the main office.  </a:t>
            </a:r>
            <a:endParaRPr lang="en-US" sz="2000" b="1" i="1" u="sng" dirty="0">
              <a:latin typeface="Calibri" panose="020F0502020204030204" pitchFamily="34" charset="0"/>
              <a:cs typeface="Calibri" panose="020F0502020204030204" pitchFamily="34" charset="0"/>
            </a:endParaRPr>
          </a:p>
          <a:p>
            <a:pPr>
              <a:spcBef>
                <a:spcPts val="0"/>
              </a:spcBef>
              <a:spcAft>
                <a:spcPts val="0"/>
              </a:spcAft>
              <a:buNone/>
              <a:tabLst>
                <a:tab pos="457200" algn="l"/>
              </a:tabLst>
            </a:pPr>
            <a:endParaRPr lang="en-US" sz="1600" b="1" i="1" u="sng" dirty="0">
              <a:latin typeface="Calibri" panose="020F0502020204030204" pitchFamily="34" charset="0"/>
              <a:cs typeface="Calibri" panose="020F0502020204030204" pitchFamily="34" charset="0"/>
            </a:endParaRPr>
          </a:p>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Lost &amp; Found</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When a child has lost an article of clothing or school item, check the Lost &amp; Found located in the cafeteria.  Any items not claimed will be donated to the Salvation Army.</a:t>
            </a:r>
          </a:p>
          <a:p>
            <a:pPr>
              <a:spcBef>
                <a:spcPts val="0"/>
              </a:spcBef>
              <a:spcAft>
                <a:spcPts val="0"/>
              </a:spcAft>
              <a:buNone/>
              <a:tabLst>
                <a:tab pos="457200" algn="l"/>
              </a:tabLst>
            </a:pPr>
            <a:endParaRPr lang="en-US" sz="1600" b="1" i="1" u="sng" dirty="0">
              <a:latin typeface="Calibri" panose="020F0502020204030204" pitchFamily="34" charset="0"/>
              <a:cs typeface="Calibri" panose="020F0502020204030204" pitchFamily="34" charset="0"/>
            </a:endParaRPr>
          </a:p>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Celebrations and Snacks</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Classroom snacks are limited to fruits or vegetables .  Each teacher has her/his own preference for celebrating student birthdays and holidays.  </a:t>
            </a:r>
            <a:r>
              <a:rPr lang="en-US" sz="1100" b="1" u="sng" dirty="0">
                <a:latin typeface="Calibri" panose="020F0502020204030204" pitchFamily="34" charset="0"/>
                <a:ea typeface="Times New Roman" panose="02020603050405020304" pitchFamily="18" charset="0"/>
                <a:cs typeface="Calibri" panose="020F0502020204030204" pitchFamily="34" charset="0"/>
              </a:rPr>
              <a:t>NO CUPCAKES</a:t>
            </a:r>
            <a:r>
              <a:rPr lang="en-US" sz="1100" b="1" dirty="0">
                <a:latin typeface="Calibri" panose="020F0502020204030204" pitchFamily="34" charset="0"/>
                <a:ea typeface="Times New Roman" panose="02020603050405020304" pitchFamily="18" charset="0"/>
                <a:cs typeface="Calibri" panose="020F0502020204030204" pitchFamily="34" charset="0"/>
              </a:rPr>
              <a:t> or food is allowed in the classrooms.  </a:t>
            </a:r>
          </a:p>
          <a:p>
            <a:pPr>
              <a:spcBef>
                <a:spcPts val="0"/>
              </a:spcBef>
              <a:spcAft>
                <a:spcPts val="0"/>
              </a:spcAft>
              <a:buNone/>
              <a:tabLst>
                <a:tab pos="457200" algn="l"/>
              </a:tabLst>
            </a:pPr>
            <a:endParaRPr lang="en-US" sz="2000" b="1" i="1" u="sng" dirty="0">
              <a:latin typeface="Calibri" panose="020F0502020204030204" pitchFamily="34" charset="0"/>
              <a:cs typeface="Calibri" panose="020F0502020204030204" pitchFamily="34" charset="0"/>
            </a:endParaRPr>
          </a:p>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Early-release</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The office will not call students down early to wait for parents to arrive.  When it becomes necessary for your child to leave the school due to illness or injury, a parent will be called.  If a parent cannot be reached, a person designated on the child’s emergency card will be contacted. the person picking up the student must report to the office to sign the student out.  There is no student check-out after 3:00 p.m.</a:t>
            </a:r>
          </a:p>
          <a:p>
            <a:pPr>
              <a:spcBef>
                <a:spcPts val="0"/>
              </a:spcBef>
              <a:spcAft>
                <a:spcPts val="0"/>
              </a:spcAft>
              <a:buNone/>
              <a:tabLst>
                <a:tab pos="457200" algn="l"/>
              </a:tabLst>
            </a:pPr>
            <a:endParaRPr lang="en-US" sz="1100" b="1" dirty="0">
              <a:latin typeface="Calibri" panose="020F0502020204030204" pitchFamily="34" charset="0"/>
              <a:ea typeface="Times New Roman" panose="02020603050405020304" pitchFamily="18" charset="0"/>
              <a:cs typeface="Calibri" panose="020F0502020204030204" pitchFamily="34" charset="0"/>
            </a:endParaRPr>
          </a:p>
          <a:p>
            <a:pPr>
              <a:spcBef>
                <a:spcPts val="0"/>
              </a:spcBef>
              <a:spcAft>
                <a:spcPts val="0"/>
              </a:spcAft>
              <a:buNone/>
              <a:tabLst>
                <a:tab pos="457200" algn="l"/>
              </a:tabLst>
            </a:pPr>
            <a:r>
              <a:rPr lang="en-US" sz="1100" b="1" u="sng" dirty="0">
                <a:latin typeface="Calibri" panose="020F0502020204030204" pitchFamily="34" charset="0"/>
                <a:cs typeface="Calibri" panose="020F0502020204030204" pitchFamily="34" charset="0"/>
              </a:rPr>
              <a:t>Remind: </a:t>
            </a:r>
            <a:r>
              <a:rPr lang="en-US" sz="1100" b="1" dirty="0">
                <a:latin typeface="Calibri" panose="020F0502020204030204" pitchFamily="34" charset="0"/>
                <a:ea typeface="Times New Roman" panose="02020603050405020304" pitchFamily="18" charset="0"/>
                <a:cs typeface="Calibri" panose="020F0502020204030204" pitchFamily="34" charset="0"/>
              </a:rPr>
              <a:t>Send short code text in body of message @8276850 to the number 81010.  You’ll receive a welcome text from Remind.</a:t>
            </a:r>
          </a:p>
          <a:p>
            <a:pPr>
              <a:spcBef>
                <a:spcPts val="0"/>
              </a:spcBef>
              <a:spcAft>
                <a:spcPts val="0"/>
              </a:spcAft>
              <a:buNone/>
              <a:tabLst>
                <a:tab pos="457200" algn="l"/>
              </a:tabLst>
            </a:pPr>
            <a:endParaRPr lang="en-US" sz="1100" b="1" dirty="0">
              <a:latin typeface="Calibri" panose="020F0502020204030204" pitchFamily="34" charset="0"/>
              <a:ea typeface="Times New Roman" panose="02020603050405020304" pitchFamily="18" charset="0"/>
              <a:cs typeface="Calibri" panose="020F0502020204030204" pitchFamily="34" charset="0"/>
            </a:endParaRPr>
          </a:p>
        </p:txBody>
      </p:sp>
      <p:sp>
        <p:nvSpPr>
          <p:cNvPr id="27" name="Text Box 6"/>
          <p:cNvSpPr txBox="1">
            <a:spLocks noChangeArrowheads="1" noChangeShapeType="1"/>
          </p:cNvSpPr>
          <p:nvPr/>
        </p:nvSpPr>
        <p:spPr bwMode="auto">
          <a:xfrm>
            <a:off x="44032" y="1502377"/>
            <a:ext cx="4903787" cy="322549"/>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600" b="1" dirty="0" smtClean="0">
                <a:solidFill>
                  <a:srgbClr val="000000"/>
                </a:solidFill>
                <a:latin typeface="Bradley Hand ITC" panose="03070402050302030203" pitchFamily="66" charset="0"/>
              </a:rPr>
              <a:t>Welcome 2019 </a:t>
            </a:r>
            <a:endParaRPr lang="en-US" altLang="en-US" sz="1600" b="1" dirty="0">
              <a:solidFill>
                <a:srgbClr val="000000"/>
              </a:solidFill>
              <a:latin typeface="Bradley Hand ITC" panose="03070402050302030203" pitchFamily="66" charset="0"/>
            </a:endParaRPr>
          </a:p>
        </p:txBody>
      </p:sp>
      <p:pic>
        <p:nvPicPr>
          <p:cNvPr id="7" name="Picture 6">
            <a:extLst>
              <a:ext uri="{FF2B5EF4-FFF2-40B4-BE49-F238E27FC236}">
                <a16:creationId xmlns:a16="http://schemas.microsoft.com/office/drawing/2014/main" xmlns="" id="{5673E3D2-9182-4A0D-A495-0931A0374996}"/>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xmlns="" r:id="rId5"/>
              </a:ext>
            </a:extLst>
          </a:blip>
          <a:stretch>
            <a:fillRect/>
          </a:stretch>
        </p:blipFill>
        <p:spPr>
          <a:xfrm>
            <a:off x="2655860" y="7687142"/>
            <a:ext cx="463358" cy="543615"/>
          </a:xfrm>
          <a:prstGeom prst="rect">
            <a:avLst/>
          </a:prstGeom>
        </p:spPr>
      </p:pic>
      <p:sp>
        <p:nvSpPr>
          <p:cNvPr id="8" name="TextBox 7">
            <a:extLst>
              <a:ext uri="{FF2B5EF4-FFF2-40B4-BE49-F238E27FC236}">
                <a16:creationId xmlns:a16="http://schemas.microsoft.com/office/drawing/2014/main" xmlns="" id="{BAA91BAD-2F83-4BA7-BCBB-F947ED8EDD59}"/>
              </a:ext>
            </a:extLst>
          </p:cNvPr>
          <p:cNvSpPr txBox="1"/>
          <p:nvPr/>
        </p:nvSpPr>
        <p:spPr>
          <a:xfrm>
            <a:off x="1916124" y="8286895"/>
            <a:ext cx="1905000" cy="553998"/>
          </a:xfrm>
          <a:prstGeom prst="rect">
            <a:avLst/>
          </a:prstGeom>
          <a:noFill/>
        </p:spPr>
        <p:txBody>
          <a:bodyPr wrap="square" rtlCol="0">
            <a:spAutoFit/>
          </a:bodyPr>
          <a:lstStyle/>
          <a:p>
            <a:r>
              <a:rPr lang="en-US" dirty="0"/>
              <a:t>Office:</a:t>
            </a:r>
          </a:p>
          <a:p>
            <a:r>
              <a:rPr lang="en-US" dirty="0"/>
              <a:t>Attendance: 313 827-6851</a:t>
            </a:r>
          </a:p>
          <a:p>
            <a:r>
              <a:rPr lang="en-US" dirty="0"/>
              <a:t>Fax: 313 827 - 6855</a:t>
            </a:r>
          </a:p>
        </p:txBody>
      </p:sp>
      <p:pic>
        <p:nvPicPr>
          <p:cNvPr id="13" name="Picture 12">
            <a:extLst>
              <a:ext uri="{FF2B5EF4-FFF2-40B4-BE49-F238E27FC236}">
                <a16:creationId xmlns:a16="http://schemas.microsoft.com/office/drawing/2014/main" xmlns="" id="{EED42E95-E797-4EE9-9F57-831B107405F2}"/>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xmlns="" r:id="rId7"/>
              </a:ext>
            </a:extLst>
          </a:blip>
          <a:stretch>
            <a:fillRect/>
          </a:stretch>
        </p:blipFill>
        <p:spPr>
          <a:xfrm>
            <a:off x="304800" y="445339"/>
            <a:ext cx="568212" cy="607702"/>
          </a:xfrm>
          <a:prstGeom prst="rect">
            <a:avLst/>
          </a:prstGeom>
        </p:spPr>
      </p:pic>
      <p:pic>
        <p:nvPicPr>
          <p:cNvPr id="20" name="Picture 19">
            <a:extLst>
              <a:ext uri="{FF2B5EF4-FFF2-40B4-BE49-F238E27FC236}">
                <a16:creationId xmlns:a16="http://schemas.microsoft.com/office/drawing/2014/main" xmlns="" id="{0B21E50C-85AE-4900-B119-496A6262EEFD}"/>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xmlns="" r:id="rId7"/>
              </a:ext>
            </a:extLst>
          </a:blip>
          <a:stretch>
            <a:fillRect/>
          </a:stretch>
        </p:blipFill>
        <p:spPr>
          <a:xfrm>
            <a:off x="4326824" y="445339"/>
            <a:ext cx="569793" cy="609393"/>
          </a:xfrm>
          <a:prstGeom prst="rect">
            <a:avLst/>
          </a:prstGeom>
        </p:spPr>
      </p:pic>
    </p:spTree>
    <p:extLst>
      <p:ext uri="{BB962C8B-B14F-4D97-AF65-F5344CB8AC3E}">
        <p14:creationId xmlns:p14="http://schemas.microsoft.com/office/powerpoint/2010/main" val="573964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FFCF32-CBDA-4AB0-BB45-90509E1396B9}"/>
              </a:ext>
            </a:extLst>
          </p:cNvPr>
          <p:cNvSpPr>
            <a:spLocks noGrp="1"/>
          </p:cNvSpPr>
          <p:nvPr>
            <p:ph type="title"/>
          </p:nvPr>
        </p:nvSpPr>
        <p:spPr>
          <a:xfrm>
            <a:off x="514350" y="812800"/>
            <a:ext cx="5886450" cy="939800"/>
          </a:xfrm>
        </p:spPr>
        <p:txBody>
          <a:bodyPr/>
          <a:lstStyle/>
          <a:p>
            <a:r>
              <a:rPr lang="en-US" u="sng" dirty="0"/>
              <a:t>Miller PTA News </a:t>
            </a:r>
          </a:p>
        </p:txBody>
      </p:sp>
      <p:pic>
        <p:nvPicPr>
          <p:cNvPr id="8" name="Graphic 7" descr="Pencil">
            <a:extLst>
              <a:ext uri="{FF2B5EF4-FFF2-40B4-BE49-F238E27FC236}">
                <a16:creationId xmlns:a16="http://schemas.microsoft.com/office/drawing/2014/main" xmlns="" id="{0B73451E-BCB2-498B-BCAA-0C810F0ADF3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486400" y="990600"/>
            <a:ext cx="533400" cy="533400"/>
          </a:xfrm>
          <a:prstGeom prst="rect">
            <a:avLst/>
          </a:prstGeom>
        </p:spPr>
      </p:pic>
      <p:sp>
        <p:nvSpPr>
          <p:cNvPr id="12" name="TextBox 11">
            <a:extLst>
              <a:ext uri="{FF2B5EF4-FFF2-40B4-BE49-F238E27FC236}">
                <a16:creationId xmlns:a16="http://schemas.microsoft.com/office/drawing/2014/main" xmlns="" id="{A2648291-44C3-4815-9FC7-068506E8D69E}"/>
              </a:ext>
            </a:extLst>
          </p:cNvPr>
          <p:cNvSpPr txBox="1"/>
          <p:nvPr/>
        </p:nvSpPr>
        <p:spPr>
          <a:xfrm>
            <a:off x="381000" y="1752600"/>
            <a:ext cx="6019800" cy="6555641"/>
          </a:xfrm>
          <a:prstGeom prst="rect">
            <a:avLst/>
          </a:prstGeom>
          <a:noFill/>
        </p:spPr>
        <p:txBody>
          <a:bodyPr wrap="square" rtlCol="0">
            <a:spAutoFit/>
          </a:bodyPr>
          <a:lstStyle/>
          <a:p>
            <a:pPr defTabSz="457200"/>
            <a:r>
              <a:rPr lang="en-US" sz="1400" b="1" dirty="0">
                <a:solidFill>
                  <a:srgbClr val="000000"/>
                </a:solidFill>
                <a:latin typeface="Sylfaen" pitchFamily="18" charset="0"/>
              </a:rPr>
              <a:t>PTA cordially invites all parent to the </a:t>
            </a:r>
            <a:r>
              <a:rPr lang="en-US" sz="1400" b="1" dirty="0" smtClean="0">
                <a:solidFill>
                  <a:srgbClr val="000000"/>
                </a:solidFill>
                <a:latin typeface="Sylfaen" pitchFamily="18" charset="0"/>
              </a:rPr>
              <a:t>January 18</a:t>
            </a:r>
            <a:r>
              <a:rPr lang="en-US" sz="1400" b="1" baseline="30000" dirty="0" smtClean="0">
                <a:solidFill>
                  <a:srgbClr val="000000"/>
                </a:solidFill>
                <a:latin typeface="Sylfaen" pitchFamily="18" charset="0"/>
              </a:rPr>
              <a:t>th</a:t>
            </a:r>
            <a:r>
              <a:rPr lang="en-US" sz="1400" b="1" dirty="0" smtClean="0">
                <a:solidFill>
                  <a:srgbClr val="000000"/>
                </a:solidFill>
                <a:latin typeface="Sylfaen" pitchFamily="18" charset="0"/>
              </a:rPr>
              <a:t> , 2019 </a:t>
            </a:r>
            <a:r>
              <a:rPr lang="en-US" sz="1400" b="1" dirty="0">
                <a:solidFill>
                  <a:srgbClr val="000000"/>
                </a:solidFill>
                <a:latin typeface="Sylfaen" pitchFamily="18" charset="0"/>
              </a:rPr>
              <a:t>PTA Meeting / Open House beginning at 9 AM in the Miller Cafeteria, please invite a neighbor  and a friend.  Open House is a great opportunity for parents to experience the great teaching and learning taking place in the classroom. </a:t>
            </a:r>
          </a:p>
          <a:p>
            <a:pPr defTabSz="457200"/>
            <a:endParaRPr lang="en-US" sz="1400" b="1" dirty="0">
              <a:solidFill>
                <a:srgbClr val="000000"/>
              </a:solidFill>
              <a:latin typeface="Sylfaen" pitchFamily="18" charset="0"/>
            </a:endParaRPr>
          </a:p>
          <a:p>
            <a:pPr defTabSz="457200"/>
            <a:r>
              <a:rPr lang="en-US" sz="1400" b="1" dirty="0" smtClean="0">
                <a:solidFill>
                  <a:srgbClr val="000000"/>
                </a:solidFill>
                <a:latin typeface="Sylfaen" pitchFamily="18" charset="0"/>
              </a:rPr>
              <a:t>PTA </a:t>
            </a:r>
            <a:r>
              <a:rPr lang="en-US" sz="1400" b="1" dirty="0">
                <a:solidFill>
                  <a:srgbClr val="000000"/>
                </a:solidFill>
                <a:latin typeface="Sylfaen" pitchFamily="18" charset="0"/>
              </a:rPr>
              <a:t>members contribute a great deal to the successes of our school and would benefit greatly from additional volunteers to help with organizing events for our children.  C</a:t>
            </a:r>
            <a:r>
              <a:rPr lang="en-US" altLang="en-US" sz="1400" b="1" dirty="0">
                <a:solidFill>
                  <a:srgbClr val="000000"/>
                </a:solidFill>
                <a:latin typeface="Sylfaen" pitchFamily="18" charset="0"/>
              </a:rPr>
              <a:t>onsider becoming an active member of the Miller PTA, working together we will provide an excellent education Miller students require to be successful today, tomorrow and in life.  Contact PTA President Mr. Althalaya at (248) 819 - 1200 for more information on how you may become an active member and contribute to your child's success. We really need parent volunteers to help during the Book Fair this week between 9 - 11 a.m. and 1 – 3 p.m.. </a:t>
            </a:r>
          </a:p>
          <a:p>
            <a:pPr defTabSz="457200"/>
            <a:endParaRPr lang="en-US" altLang="en-US" sz="1400" b="1" dirty="0">
              <a:solidFill>
                <a:srgbClr val="000000"/>
              </a:solidFill>
              <a:latin typeface="Sylfaen" pitchFamily="18" charset="0"/>
            </a:endParaRPr>
          </a:p>
          <a:p>
            <a:pPr defTabSz="457200"/>
            <a:r>
              <a:rPr lang="en-US" altLang="en-US" sz="1400" b="1" dirty="0">
                <a:solidFill>
                  <a:srgbClr val="000000"/>
                </a:solidFill>
                <a:latin typeface="Sylfaen" pitchFamily="18" charset="0"/>
              </a:rPr>
              <a:t>Miller PTA, Staff and Students are teaming up for the remainder of the year to raise $10,000 for the “Children of Yemen”, thank you to all who have contributed thus far. Monthly updates and a graph will be used to monitor our progress. Miller Staff welcome volunteers in the classroom.  Time spent in your child’s classroom during the school day is priceless, the effects profound and memories resonate for years to come.  Be a difference maker and volunteer in the classroom and school.  We look forward to having you!  </a:t>
            </a:r>
            <a:r>
              <a:rPr lang="en-US" altLang="en-US" sz="1400" b="1" i="1" u="sng" dirty="0">
                <a:solidFill>
                  <a:srgbClr val="000000"/>
                </a:solidFill>
                <a:latin typeface="Sylfaen" pitchFamily="18" charset="0"/>
              </a:rPr>
              <a:t>Thank You  </a:t>
            </a:r>
            <a:r>
              <a:rPr lang="en-US" altLang="en-US" sz="1400" b="1" dirty="0">
                <a:solidFill>
                  <a:srgbClr val="000000"/>
                </a:solidFill>
                <a:latin typeface="Sylfaen" pitchFamily="18" charset="0"/>
              </a:rPr>
              <a:t>PTA moms and dads for making Miller the special school it is, your continued efforts make a world of difference. Looking forward to a wonderful </a:t>
            </a:r>
            <a:r>
              <a:rPr lang="en-US" altLang="en-US" sz="1400" b="1" dirty="0" smtClean="0">
                <a:solidFill>
                  <a:srgbClr val="000000"/>
                </a:solidFill>
                <a:latin typeface="Sylfaen" pitchFamily="18" charset="0"/>
              </a:rPr>
              <a:t>2019 where </a:t>
            </a:r>
            <a:r>
              <a:rPr lang="en-US" altLang="en-US" sz="1400" b="1" dirty="0">
                <a:solidFill>
                  <a:srgbClr val="000000"/>
                </a:solidFill>
                <a:latin typeface="Sylfaen" pitchFamily="18" charset="0"/>
              </a:rPr>
              <a:t>together we </a:t>
            </a:r>
            <a:r>
              <a:rPr lang="en-US" altLang="en-US" sz="1400" b="1" dirty="0" smtClean="0">
                <a:solidFill>
                  <a:srgbClr val="000000"/>
                </a:solidFill>
                <a:latin typeface="Sylfaen" pitchFamily="18" charset="0"/>
              </a:rPr>
              <a:t>continue forging  a </a:t>
            </a:r>
            <a:r>
              <a:rPr lang="en-US" altLang="en-US" sz="1400" b="1" dirty="0">
                <a:solidFill>
                  <a:srgbClr val="000000"/>
                </a:solidFill>
                <a:latin typeface="Sylfaen" pitchFamily="18" charset="0"/>
              </a:rPr>
              <a:t>stronger community one child at a time.   </a:t>
            </a:r>
            <a:r>
              <a:rPr lang="en-US" altLang="en-US" sz="1400" b="1" dirty="0" smtClean="0">
                <a:solidFill>
                  <a:srgbClr val="000000"/>
                </a:solidFill>
                <a:latin typeface="Sylfaen" pitchFamily="18" charset="0"/>
              </a:rPr>
              <a:t>Happy </a:t>
            </a:r>
            <a:r>
              <a:rPr lang="en-US" altLang="en-US" sz="1400" b="1" dirty="0">
                <a:solidFill>
                  <a:srgbClr val="000000"/>
                </a:solidFill>
                <a:latin typeface="Sylfaen" pitchFamily="18" charset="0"/>
              </a:rPr>
              <a:t>New Year to all as we </a:t>
            </a:r>
            <a:r>
              <a:rPr lang="en-US" altLang="en-US" sz="1400" b="1" dirty="0" smtClean="0">
                <a:solidFill>
                  <a:srgbClr val="000000"/>
                </a:solidFill>
                <a:latin typeface="Sylfaen" pitchFamily="18" charset="0"/>
              </a:rPr>
              <a:t>begin anew during 2019!</a:t>
            </a:r>
          </a:p>
          <a:p>
            <a:pPr defTabSz="457200"/>
            <a:endParaRPr lang="en-US" altLang="en-US" sz="1400" b="1" dirty="0" smtClean="0">
              <a:solidFill>
                <a:srgbClr val="000000"/>
              </a:solidFill>
              <a:latin typeface="Sylfaen" pitchFamily="18" charset="0"/>
            </a:endParaRPr>
          </a:p>
          <a:p>
            <a:pPr defTabSz="457200"/>
            <a:r>
              <a:rPr lang="en-US" altLang="en-US" sz="1400" b="1" dirty="0" smtClean="0">
                <a:solidFill>
                  <a:srgbClr val="000000"/>
                </a:solidFill>
                <a:latin typeface="Sylfaen" pitchFamily="18" charset="0"/>
              </a:rPr>
              <a:t>Sincerely,</a:t>
            </a:r>
          </a:p>
          <a:p>
            <a:pPr defTabSz="457200"/>
            <a:endParaRPr lang="en-US" altLang="en-US" sz="1400" b="1" dirty="0">
              <a:solidFill>
                <a:srgbClr val="000000"/>
              </a:solidFill>
              <a:latin typeface="Sylfaen" pitchFamily="18" charset="0"/>
            </a:endParaRPr>
          </a:p>
          <a:p>
            <a:pPr defTabSz="457200"/>
            <a:r>
              <a:rPr lang="en-US" altLang="en-US" sz="1400" b="1" dirty="0" smtClean="0">
                <a:solidFill>
                  <a:srgbClr val="000000"/>
                </a:solidFill>
                <a:latin typeface="Sylfaen" pitchFamily="18" charset="0"/>
              </a:rPr>
              <a:t>Miller PTA</a:t>
            </a:r>
            <a:endParaRPr lang="en-US" altLang="en-US" sz="1400" b="1" dirty="0">
              <a:solidFill>
                <a:srgbClr val="000000"/>
              </a:solidFill>
              <a:latin typeface="Sylfaen" pitchFamily="18" charset="0"/>
            </a:endParaRPr>
          </a:p>
        </p:txBody>
      </p:sp>
      <p:pic>
        <p:nvPicPr>
          <p:cNvPr id="2050" name="Picture 2" descr="Image result for PT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48200" y="0"/>
            <a:ext cx="1981200" cy="9906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mage result for PT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82" y="0"/>
            <a:ext cx="2428310"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3567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6469</TotalTime>
  <Words>1119</Words>
  <Application>Microsoft Office PowerPoint</Application>
  <PresentationFormat>On-screen Show (4:3)</PresentationFormat>
  <Paragraphs>84</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Default Design</vt:lpstr>
      <vt:lpstr>PowerPoint Presentation</vt:lpstr>
      <vt:lpstr>PowerPoint Presentation</vt:lpstr>
      <vt:lpstr>Miller PTA News </vt:lpstr>
    </vt:vector>
  </TitlesOfParts>
  <Company>RW Enterprises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Smith</dc:creator>
  <cp:lastModifiedBy>Windows User</cp:lastModifiedBy>
  <cp:revision>513</cp:revision>
  <cp:lastPrinted>2017-10-31T20:00:16Z</cp:lastPrinted>
  <dcterms:created xsi:type="dcterms:W3CDTF">2005-12-05T03:53:38Z</dcterms:created>
  <dcterms:modified xsi:type="dcterms:W3CDTF">2019-01-15T14:34:31Z</dcterms:modified>
</cp:coreProperties>
</file>