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Verdana" panose="020B060403050404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
      <p:font typeface="Roboto Slab" panose="020B0604020202020204" charset="0"/>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58487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1382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597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350"/>
              <a:t>Under Title IX, discrimination on the basis of sex can include sexual harassment, rape, and sexual assault. A college or university that receives federal funds may be held legally responsible when it knows about and ignores sexual harassment or assault in its programs or activities. The school can be held responsible in court whether the harassment is committed by a faculty member, staff, or a student.</a:t>
            </a:r>
            <a:endParaRPr sz="1350"/>
          </a:p>
          <a:p>
            <a:pPr marL="0" lvl="0" indent="0" rtl="0">
              <a:lnSpc>
                <a:spcPct val="115000"/>
              </a:lnSpc>
              <a:spcBef>
                <a:spcPts val="1600"/>
              </a:spcBef>
              <a:spcAft>
                <a:spcPts val="1600"/>
              </a:spcAft>
              <a:buNone/>
            </a:pPr>
            <a:r>
              <a:rPr lang="en" sz="1350">
                <a:solidFill>
                  <a:srgbClr val="FFFFFF"/>
                </a:solidFill>
              </a:rPr>
              <a:t>Under Title IX, discrimination on the basis of sex can include sexual harassment, rape, and sexual assault. A college or university that receives federal funds may be held legally responsible when it knows about and ignores sexual harassment or assault in its programs or activities. The school can be held responsible in court whether the harassment is committed by a faculty member, staff, or a student.</a:t>
            </a:r>
            <a:endParaRPr/>
          </a:p>
        </p:txBody>
      </p:sp>
    </p:spTree>
    <p:extLst>
      <p:ext uri="{BB962C8B-B14F-4D97-AF65-F5344CB8AC3E}">
        <p14:creationId xmlns:p14="http://schemas.microsoft.com/office/powerpoint/2010/main" val="169161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350"/>
              <a:t>Under Title IX, discrimination on the basis of sex can include sexual harassment, rape, and sexual assault. A college or university that receives federal funds may be held legally responsible when it knows about and ignores sexual harassment or assault in its programs or activities. The school can be held responsible in court whether the harassment is committed by a faculty member, staff, or a student.</a:t>
            </a:r>
            <a:endParaRPr sz="1350"/>
          </a:p>
          <a:p>
            <a:pPr marL="0" lvl="0" indent="0" rtl="0">
              <a:lnSpc>
                <a:spcPct val="115000"/>
              </a:lnSpc>
              <a:spcBef>
                <a:spcPts val="1600"/>
              </a:spcBef>
              <a:spcAft>
                <a:spcPts val="0"/>
              </a:spcAft>
              <a:buNone/>
            </a:pPr>
            <a:r>
              <a:rPr lang="en" sz="1200">
                <a:highlight>
                  <a:srgbClr val="FFFFFF"/>
                </a:highlight>
              </a:rPr>
              <a:t>As defined by the Title IX statute, a “responsible employee” is any employee who (a) has the authority to take action to redress sexual harassment/misconduct; (b) has been given the duty of reporting incidents of sexual harassment/misconduct or any other misconduct by students to the Title IX coordinator or other appropriate designee; and/or (c) a student reasonably believes has this authority or duty.</a:t>
            </a:r>
            <a:endParaRPr sz="1200">
              <a:highlight>
                <a:srgbClr val="FFFFFF"/>
              </a:highlight>
            </a:endParaRPr>
          </a:p>
          <a:p>
            <a:pPr marL="0" lvl="0" indent="0" rtl="0">
              <a:lnSpc>
                <a:spcPct val="115000"/>
              </a:lnSpc>
              <a:spcBef>
                <a:spcPts val="1600"/>
              </a:spcBef>
              <a:spcAft>
                <a:spcPts val="0"/>
              </a:spcAft>
              <a:buNone/>
            </a:pPr>
            <a:r>
              <a:rPr lang="en" sz="1350"/>
              <a:t>Under Title IX, discrimination on the basis of sex can include sexual harassment, rape, and sexual assault. A college or university that receives federal funds may be held legally responsible when it knows about and ignores sexual harassment or assault in its programs or activities. The school can be held responsible in court whether the harassment is committed by a faculty member, staff, or a student.</a:t>
            </a:r>
            <a:endParaRPr/>
          </a:p>
          <a:p>
            <a:pPr marL="0" lvl="0" indent="0" rtl="0">
              <a:lnSpc>
                <a:spcPct val="115000"/>
              </a:lnSpc>
              <a:spcBef>
                <a:spcPts val="1600"/>
              </a:spcBef>
              <a:spcAft>
                <a:spcPts val="1600"/>
              </a:spcAft>
              <a:buNone/>
            </a:pPr>
            <a:endParaRPr sz="1350"/>
          </a:p>
        </p:txBody>
      </p:sp>
    </p:spTree>
    <p:extLst>
      <p:ext uri="{BB962C8B-B14F-4D97-AF65-F5344CB8AC3E}">
        <p14:creationId xmlns:p14="http://schemas.microsoft.com/office/powerpoint/2010/main" val="369595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7500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0311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6540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4751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921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636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extLst>
      <p:ext uri="{BB962C8B-B14F-4D97-AF65-F5344CB8AC3E}">
        <p14:creationId xmlns:p14="http://schemas.microsoft.com/office/powerpoint/2010/main" val="407932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1439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452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0633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2" name="Shape 1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3" name="Shape 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Shape 5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endParaRPr/>
          </a:p>
        </p:txBody>
      </p:sp>
      <p:sp>
        <p:nvSpPr>
          <p:cNvPr id="53" name="Shape 53"/>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Shape 62"/>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63" name="Shape 63"/>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64" name="Shape 64"/>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65" name="Shape 6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66" name="Shape 66"/>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7" name="Shape 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cxnSp>
        <p:nvCxnSpPr>
          <p:cNvPr id="69" name="Shape 69"/>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70" name="Shape 70"/>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1" name="Shape 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Shape 7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cxnSp>
        <p:nvCxnSpPr>
          <p:cNvPr id="77" name="Shape 77"/>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78" name="Shape 7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Shape 7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Shape 8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Shape 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Shape 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cxnSp>
        <p:nvCxnSpPr>
          <p:cNvPr id="86" name="Shape 86"/>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87" name="Shape 8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Shape 88"/>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Shape 94"/>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95" name="Shape 95"/>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96" name="Shape 96"/>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97" name="Shape 9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98" name="Shape 9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Shape 16"/>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7" name="Shape 1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02" name="Shape 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Shape 104"/>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endParaRPr/>
          </a:p>
        </p:txBody>
      </p:sp>
      <p:sp>
        <p:nvSpPr>
          <p:cNvPr id="106" name="Shape 106"/>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7" name="Shape 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Shape 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Shape 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cxnSp>
        <p:nvCxnSpPr>
          <p:cNvPr id="24" name="Shape 24"/>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5" name="Shape 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cxnSp>
        <p:nvCxnSpPr>
          <p:cNvPr id="33" name="Shape 33"/>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4" name="Shape 34"/>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Shape 35"/>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Shape 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Shape 41"/>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2" name="Shape 42"/>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3" name="Shape 43"/>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Shape 4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5" name="Shape 4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6" name="Shape 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1"/>
                </a:solidFill>
                <a:latin typeface="Roboto"/>
                <a:ea typeface="Roboto"/>
                <a:cs typeface="Roboto"/>
                <a:sym typeface="Roboto"/>
              </a:defRPr>
            </a:lvl1pPr>
            <a:lvl2pPr lvl="1" algn="r">
              <a:spcBef>
                <a:spcPts val="0"/>
              </a:spcBef>
              <a:buNone/>
              <a:defRPr sz="1000">
                <a:solidFill>
                  <a:schemeClr val="dk1"/>
                </a:solidFill>
                <a:latin typeface="Roboto"/>
                <a:ea typeface="Roboto"/>
                <a:cs typeface="Roboto"/>
                <a:sym typeface="Roboto"/>
              </a:defRPr>
            </a:lvl2pPr>
            <a:lvl3pPr lvl="2" algn="r">
              <a:spcBef>
                <a:spcPts val="0"/>
              </a:spcBef>
              <a:buNone/>
              <a:defRPr sz="1000">
                <a:solidFill>
                  <a:schemeClr val="dk1"/>
                </a:solidFill>
                <a:latin typeface="Roboto"/>
                <a:ea typeface="Roboto"/>
                <a:cs typeface="Roboto"/>
                <a:sym typeface="Roboto"/>
              </a:defRPr>
            </a:lvl3pPr>
            <a:lvl4pPr lvl="3" algn="r">
              <a:spcBef>
                <a:spcPts val="0"/>
              </a:spcBef>
              <a:buNone/>
              <a:defRPr sz="1000">
                <a:solidFill>
                  <a:schemeClr val="dk1"/>
                </a:solidFill>
                <a:latin typeface="Roboto"/>
                <a:ea typeface="Roboto"/>
                <a:cs typeface="Roboto"/>
                <a:sym typeface="Roboto"/>
              </a:defRPr>
            </a:lvl4pPr>
            <a:lvl5pPr lvl="4" algn="r">
              <a:spcBef>
                <a:spcPts val="0"/>
              </a:spcBef>
              <a:buNone/>
              <a:defRPr sz="1000">
                <a:solidFill>
                  <a:schemeClr val="dk1"/>
                </a:solidFill>
                <a:latin typeface="Roboto"/>
                <a:ea typeface="Roboto"/>
                <a:cs typeface="Roboto"/>
                <a:sym typeface="Roboto"/>
              </a:defRPr>
            </a:lvl5pPr>
            <a:lvl6pPr lvl="5" algn="r">
              <a:spcBef>
                <a:spcPts val="0"/>
              </a:spcBef>
              <a:buNone/>
              <a:defRPr sz="1000">
                <a:solidFill>
                  <a:schemeClr val="dk1"/>
                </a:solidFill>
                <a:latin typeface="Roboto"/>
                <a:ea typeface="Roboto"/>
                <a:cs typeface="Roboto"/>
                <a:sym typeface="Roboto"/>
              </a:defRPr>
            </a:lvl6pPr>
            <a:lvl7pPr lvl="6" algn="r">
              <a:spcBef>
                <a:spcPts val="0"/>
              </a:spcBef>
              <a:buNone/>
              <a:defRPr sz="1000">
                <a:solidFill>
                  <a:schemeClr val="dk1"/>
                </a:solidFill>
                <a:latin typeface="Roboto"/>
                <a:ea typeface="Roboto"/>
                <a:cs typeface="Roboto"/>
                <a:sym typeface="Roboto"/>
              </a:defRPr>
            </a:lvl7pPr>
            <a:lvl8pPr lvl="7" algn="r">
              <a:spcBef>
                <a:spcPts val="0"/>
              </a:spcBef>
              <a:buNone/>
              <a:defRPr sz="1000">
                <a:solidFill>
                  <a:schemeClr val="dk1"/>
                </a:solidFill>
                <a:latin typeface="Roboto"/>
                <a:ea typeface="Roboto"/>
                <a:cs typeface="Roboto"/>
                <a:sym typeface="Roboto"/>
              </a:defRPr>
            </a:lvl8pPr>
            <a:lvl9pPr lvl="8" algn="r">
              <a:spcBef>
                <a:spcPts val="0"/>
              </a:spcBef>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59" name="Shape 5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60" name="Shape 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spcBef>
                <a:spcPts val="0"/>
              </a:spcBef>
              <a:buNone/>
              <a:defRPr sz="1000">
                <a:solidFill>
                  <a:schemeClr val="dk1"/>
                </a:solidFill>
                <a:latin typeface="Roboto"/>
                <a:ea typeface="Roboto"/>
                <a:cs typeface="Roboto"/>
                <a:sym typeface="Roboto"/>
              </a:defRPr>
            </a:lvl1pPr>
            <a:lvl2pPr lvl="1" algn="r" rtl="0">
              <a:spcBef>
                <a:spcPts val="0"/>
              </a:spcBef>
              <a:buNone/>
              <a:defRPr sz="1000">
                <a:solidFill>
                  <a:schemeClr val="dk1"/>
                </a:solidFill>
                <a:latin typeface="Roboto"/>
                <a:ea typeface="Roboto"/>
                <a:cs typeface="Roboto"/>
                <a:sym typeface="Roboto"/>
              </a:defRPr>
            </a:lvl2pPr>
            <a:lvl3pPr lvl="2" algn="r" rtl="0">
              <a:spcBef>
                <a:spcPts val="0"/>
              </a:spcBef>
              <a:buNone/>
              <a:defRPr sz="1000">
                <a:solidFill>
                  <a:schemeClr val="dk1"/>
                </a:solidFill>
                <a:latin typeface="Roboto"/>
                <a:ea typeface="Roboto"/>
                <a:cs typeface="Roboto"/>
                <a:sym typeface="Roboto"/>
              </a:defRPr>
            </a:lvl3pPr>
            <a:lvl4pPr lvl="3" algn="r" rtl="0">
              <a:spcBef>
                <a:spcPts val="0"/>
              </a:spcBef>
              <a:buNone/>
              <a:defRPr sz="1000">
                <a:solidFill>
                  <a:schemeClr val="dk1"/>
                </a:solidFill>
                <a:latin typeface="Roboto"/>
                <a:ea typeface="Roboto"/>
                <a:cs typeface="Roboto"/>
                <a:sym typeface="Roboto"/>
              </a:defRPr>
            </a:lvl4pPr>
            <a:lvl5pPr lvl="4" algn="r" rtl="0">
              <a:spcBef>
                <a:spcPts val="0"/>
              </a:spcBef>
              <a:buNone/>
              <a:defRPr sz="1000">
                <a:solidFill>
                  <a:schemeClr val="dk1"/>
                </a:solidFill>
                <a:latin typeface="Roboto"/>
                <a:ea typeface="Roboto"/>
                <a:cs typeface="Roboto"/>
                <a:sym typeface="Roboto"/>
              </a:defRPr>
            </a:lvl5pPr>
            <a:lvl6pPr lvl="5" algn="r" rtl="0">
              <a:spcBef>
                <a:spcPts val="0"/>
              </a:spcBef>
              <a:buNone/>
              <a:defRPr sz="1000">
                <a:solidFill>
                  <a:schemeClr val="dk1"/>
                </a:solidFill>
                <a:latin typeface="Roboto"/>
                <a:ea typeface="Roboto"/>
                <a:cs typeface="Roboto"/>
                <a:sym typeface="Roboto"/>
              </a:defRPr>
            </a:lvl6pPr>
            <a:lvl7pPr lvl="6" algn="r" rtl="0">
              <a:spcBef>
                <a:spcPts val="0"/>
              </a:spcBef>
              <a:buNone/>
              <a:defRPr sz="1000">
                <a:solidFill>
                  <a:schemeClr val="dk1"/>
                </a:solidFill>
                <a:latin typeface="Roboto"/>
                <a:ea typeface="Roboto"/>
                <a:cs typeface="Roboto"/>
                <a:sym typeface="Roboto"/>
              </a:defRPr>
            </a:lvl7pPr>
            <a:lvl8pPr lvl="7" algn="r" rtl="0">
              <a:spcBef>
                <a:spcPts val="0"/>
              </a:spcBef>
              <a:buNone/>
              <a:defRPr sz="1000">
                <a:solidFill>
                  <a:schemeClr val="dk1"/>
                </a:solidFill>
                <a:latin typeface="Roboto"/>
                <a:ea typeface="Roboto"/>
                <a:cs typeface="Roboto"/>
                <a:sym typeface="Roboto"/>
              </a:defRPr>
            </a:lvl8pPr>
            <a:lvl9pPr lvl="8" algn="r" rtl="0">
              <a:spcBef>
                <a:spcPts val="0"/>
              </a:spcBef>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1532600" y="674375"/>
            <a:ext cx="8503500" cy="145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FFCC00"/>
                </a:solidFill>
              </a:rPr>
              <a:t>Employee Due Process, </a:t>
            </a:r>
            <a:endParaRPr sz="3000">
              <a:solidFill>
                <a:srgbClr val="FFCC00"/>
              </a:solidFill>
            </a:endParaRPr>
          </a:p>
          <a:p>
            <a:pPr marL="0" lvl="0" indent="0" algn="l" rtl="0">
              <a:spcBef>
                <a:spcPts val="0"/>
              </a:spcBef>
              <a:spcAft>
                <a:spcPts val="0"/>
              </a:spcAft>
              <a:buNone/>
            </a:pPr>
            <a:r>
              <a:rPr lang="en" sz="3000">
                <a:solidFill>
                  <a:srgbClr val="FFCC00"/>
                </a:solidFill>
              </a:rPr>
              <a:t>Discipline Process, </a:t>
            </a:r>
            <a:endParaRPr sz="3000">
              <a:solidFill>
                <a:srgbClr val="FFCC00"/>
              </a:solidFill>
            </a:endParaRPr>
          </a:p>
          <a:p>
            <a:pPr marL="0" lvl="0" indent="0" algn="l">
              <a:spcBef>
                <a:spcPts val="0"/>
              </a:spcBef>
              <a:spcAft>
                <a:spcPts val="0"/>
              </a:spcAft>
              <a:buNone/>
            </a:pPr>
            <a:r>
              <a:rPr lang="en" sz="3000">
                <a:solidFill>
                  <a:srgbClr val="FFCC00"/>
                </a:solidFill>
              </a:rPr>
              <a:t>Complaints &amp; Administrative Leave </a:t>
            </a:r>
            <a:endParaRPr sz="3000">
              <a:solidFill>
                <a:srgbClr val="FFCC00"/>
              </a:solidFill>
            </a:endParaRPr>
          </a:p>
        </p:txBody>
      </p:sp>
      <p:sp>
        <p:nvSpPr>
          <p:cNvPr id="115" name="Shape 115"/>
          <p:cNvSpPr txBox="1">
            <a:spLocks noGrp="1"/>
          </p:cNvSpPr>
          <p:nvPr>
            <p:ph type="subTitle" idx="1"/>
          </p:nvPr>
        </p:nvSpPr>
        <p:spPr>
          <a:xfrm>
            <a:off x="161925" y="3198525"/>
            <a:ext cx="7498800" cy="1419300"/>
          </a:xfrm>
          <a:prstGeom prst="rect">
            <a:avLst/>
          </a:prstGeom>
        </p:spPr>
        <p:txBody>
          <a:bodyPr spcFirstLastPara="1" wrap="square" lIns="91425" tIns="91425" rIns="91425" bIns="91425" anchor="t" anchorCtr="0">
            <a:noAutofit/>
          </a:bodyPr>
          <a:lstStyle/>
          <a:p>
            <a:pPr marL="0" lvl="0" indent="0" algn="r">
              <a:spcBef>
                <a:spcPts val="0"/>
              </a:spcBef>
              <a:spcAft>
                <a:spcPts val="0"/>
              </a:spcAft>
              <a:buNone/>
            </a:pPr>
            <a:r>
              <a:rPr lang="en" sz="1600" b="1">
                <a:solidFill>
                  <a:srgbClr val="FFFFFF"/>
                </a:solidFill>
              </a:rPr>
              <a:t>Maysam Alie-Bazzi, </a:t>
            </a:r>
            <a:r>
              <a:rPr lang="en" sz="1600">
                <a:solidFill>
                  <a:srgbClr val="FFFFFF"/>
                </a:solidFill>
              </a:rPr>
              <a:t>Executive Director of Staff &amp; Student Services </a:t>
            </a:r>
            <a:endParaRPr sz="1600">
              <a:solidFill>
                <a:srgbClr val="FFFFFF"/>
              </a:solidFill>
            </a:endParaRPr>
          </a:p>
          <a:p>
            <a:pPr marL="0" lvl="0" indent="0" algn="r">
              <a:spcBef>
                <a:spcPts val="0"/>
              </a:spcBef>
              <a:spcAft>
                <a:spcPts val="0"/>
              </a:spcAft>
              <a:buNone/>
            </a:pPr>
            <a:r>
              <a:rPr lang="en" sz="1600" b="1">
                <a:solidFill>
                  <a:srgbClr val="FFFFFF"/>
                </a:solidFill>
              </a:rPr>
              <a:t>Ruth Bankhead, </a:t>
            </a:r>
            <a:r>
              <a:rPr lang="en" sz="1600">
                <a:solidFill>
                  <a:srgbClr val="FFFFFF"/>
                </a:solidFill>
              </a:rPr>
              <a:t>Director of HR - Non-Instructional</a:t>
            </a:r>
            <a:endParaRPr sz="1600">
              <a:solidFill>
                <a:srgbClr val="FFFFFF"/>
              </a:solidFill>
            </a:endParaRPr>
          </a:p>
          <a:p>
            <a:pPr marL="0" lvl="0" indent="0" algn="r">
              <a:spcBef>
                <a:spcPts val="0"/>
              </a:spcBef>
              <a:spcAft>
                <a:spcPts val="0"/>
              </a:spcAft>
              <a:buNone/>
            </a:pPr>
            <a:r>
              <a:rPr lang="en" sz="1600" b="1">
                <a:solidFill>
                  <a:srgbClr val="FFFFFF"/>
                </a:solidFill>
              </a:rPr>
              <a:t>Rob Seeterlin, </a:t>
            </a:r>
            <a:r>
              <a:rPr lang="en" sz="1600">
                <a:solidFill>
                  <a:srgbClr val="FFFFFF"/>
                </a:solidFill>
              </a:rPr>
              <a:t>Director of HR - Instructional</a:t>
            </a:r>
            <a:endParaRPr sz="1600">
              <a:solidFill>
                <a:srgbClr val="FFFFFF"/>
              </a:solidFill>
            </a:endParaRPr>
          </a:p>
          <a:p>
            <a:pPr marL="0" lvl="0" indent="0" algn="r">
              <a:spcBef>
                <a:spcPts val="0"/>
              </a:spcBef>
              <a:spcAft>
                <a:spcPts val="0"/>
              </a:spcAft>
              <a:buNone/>
            </a:pPr>
            <a:endParaRPr sz="1000">
              <a:solidFill>
                <a:srgbClr val="FFFFFF"/>
              </a:solidFill>
            </a:endParaRPr>
          </a:p>
          <a:p>
            <a:pPr marL="0" lvl="0" indent="0" algn="r">
              <a:spcBef>
                <a:spcPts val="0"/>
              </a:spcBef>
              <a:spcAft>
                <a:spcPts val="0"/>
              </a:spcAft>
              <a:buNone/>
            </a:pPr>
            <a:r>
              <a:rPr lang="en" sz="1800">
                <a:solidFill>
                  <a:srgbClr val="FFFFFF"/>
                </a:solidFill>
              </a:rPr>
              <a:t>Board Presentation                                           February 12, 2018</a:t>
            </a:r>
            <a:endParaRPr sz="1800">
              <a:solidFill>
                <a:srgbClr val="FFFFFF"/>
              </a:solidFill>
            </a:endParaRPr>
          </a:p>
          <a:p>
            <a:pPr marL="0" lvl="0" indent="0" algn="r">
              <a:spcBef>
                <a:spcPts val="0"/>
              </a:spcBef>
              <a:spcAft>
                <a:spcPts val="0"/>
              </a:spcAft>
              <a:buNone/>
            </a:pPr>
            <a:endParaRPr sz="1800">
              <a:solidFill>
                <a:srgbClr val="FFFFFF"/>
              </a:solidFill>
            </a:endParaRPr>
          </a:p>
        </p:txBody>
      </p:sp>
      <p:pic>
        <p:nvPicPr>
          <p:cNvPr id="116" name="Shape 116"/>
          <p:cNvPicPr preferRelativeResize="0"/>
          <p:nvPr/>
        </p:nvPicPr>
        <p:blipFill>
          <a:blip r:embed="rId3">
            <a:alphaModFix/>
          </a:blip>
          <a:stretch>
            <a:fillRect/>
          </a:stretch>
        </p:blipFill>
        <p:spPr>
          <a:xfrm>
            <a:off x="6814950" y="125875"/>
            <a:ext cx="2194027" cy="548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3025" y="236225"/>
            <a:ext cx="8653200" cy="944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C00"/>
                </a:solidFill>
              </a:rPr>
              <a:t>Complaints</a:t>
            </a:r>
            <a:endParaRPr>
              <a:solidFill>
                <a:srgbClr val="FFCC00"/>
              </a:solidFill>
            </a:endParaRPr>
          </a:p>
          <a:p>
            <a:pPr marL="0" lvl="0" indent="457200">
              <a:spcBef>
                <a:spcPts val="0"/>
              </a:spcBef>
              <a:spcAft>
                <a:spcPts val="0"/>
              </a:spcAft>
              <a:buNone/>
            </a:pPr>
            <a:r>
              <a:rPr lang="en">
                <a:solidFill>
                  <a:srgbClr val="FFCC00"/>
                </a:solidFill>
              </a:rPr>
              <a:t>Process </a:t>
            </a:r>
            <a:endParaRPr>
              <a:solidFill>
                <a:srgbClr val="FFCC00"/>
              </a:solidFill>
            </a:endParaRPr>
          </a:p>
        </p:txBody>
      </p:sp>
      <p:sp>
        <p:nvSpPr>
          <p:cNvPr id="177" name="Shape 177"/>
          <p:cNvSpPr txBox="1">
            <a:spLocks noGrp="1"/>
          </p:cNvSpPr>
          <p:nvPr>
            <p:ph type="body" idx="1"/>
          </p:nvPr>
        </p:nvSpPr>
        <p:spPr>
          <a:xfrm>
            <a:off x="620650" y="1180925"/>
            <a:ext cx="8653200" cy="41562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Clr>
                <a:srgbClr val="FFFFFF"/>
              </a:buClr>
              <a:buSzPts val="2000"/>
              <a:buChar char="●"/>
            </a:pPr>
            <a:r>
              <a:rPr lang="en" sz="2000">
                <a:solidFill>
                  <a:srgbClr val="FFFFFF"/>
                </a:solidFill>
              </a:rPr>
              <a:t>Go to the Person with the issue</a:t>
            </a:r>
            <a:endParaRPr sz="2000">
              <a:solidFill>
                <a:srgbClr val="FFFFFF"/>
              </a:solidFill>
            </a:endParaRPr>
          </a:p>
          <a:p>
            <a:pPr marL="0" lvl="0" indent="457200" rtl="0">
              <a:lnSpc>
                <a:spcPct val="100000"/>
              </a:lnSpc>
              <a:spcBef>
                <a:spcPts val="0"/>
              </a:spcBef>
              <a:spcAft>
                <a:spcPts val="0"/>
              </a:spcAft>
              <a:buNone/>
            </a:pPr>
            <a:r>
              <a:rPr lang="en" sz="2000">
                <a:solidFill>
                  <a:srgbClr val="FFFFFF"/>
                </a:solidFill>
              </a:rPr>
              <a:t>Supervisor/Communication</a:t>
            </a:r>
            <a:endParaRPr sz="2000">
              <a:solidFill>
                <a:srgbClr val="FFFFFF"/>
              </a:solidFill>
            </a:endParaRPr>
          </a:p>
          <a:p>
            <a:pPr marL="0" lvl="0" indent="0" rtl="0">
              <a:lnSpc>
                <a:spcPct val="100000"/>
              </a:lnSpc>
              <a:spcBef>
                <a:spcPts val="0"/>
              </a:spcBef>
              <a:spcAft>
                <a:spcPts val="0"/>
              </a:spcAft>
              <a:buNone/>
            </a:pPr>
            <a:endParaRPr sz="1000">
              <a:solidFill>
                <a:srgbClr val="FFFFFF"/>
              </a:solidFill>
            </a:endParaRPr>
          </a:p>
          <a:p>
            <a:pPr marL="457200" lvl="0" indent="-355600" rtl="0">
              <a:lnSpc>
                <a:spcPct val="100000"/>
              </a:lnSpc>
              <a:spcBef>
                <a:spcPts val="0"/>
              </a:spcBef>
              <a:spcAft>
                <a:spcPts val="0"/>
              </a:spcAft>
              <a:buClr>
                <a:srgbClr val="FFFFFF"/>
              </a:buClr>
              <a:buSzPts val="2000"/>
              <a:buChar char="●"/>
            </a:pPr>
            <a:r>
              <a:rPr lang="en" sz="2000">
                <a:solidFill>
                  <a:srgbClr val="FFFFFF"/>
                </a:solidFill>
              </a:rPr>
              <a:t>Report serious issues to Human Resources</a:t>
            </a:r>
            <a:endParaRPr sz="2000">
              <a:solidFill>
                <a:srgbClr val="FFFFFF"/>
              </a:solidFill>
            </a:endParaRPr>
          </a:p>
          <a:p>
            <a:pPr marL="0" lvl="0" indent="457200" rtl="0">
              <a:lnSpc>
                <a:spcPct val="100000"/>
              </a:lnSpc>
              <a:spcBef>
                <a:spcPts val="0"/>
              </a:spcBef>
              <a:spcAft>
                <a:spcPts val="0"/>
              </a:spcAft>
              <a:buNone/>
            </a:pPr>
            <a:r>
              <a:rPr lang="en" sz="2000">
                <a:solidFill>
                  <a:srgbClr val="FFFFFF"/>
                </a:solidFill>
              </a:rPr>
              <a:t>when necessary</a:t>
            </a:r>
            <a:endParaRPr sz="2000">
              <a:solidFill>
                <a:srgbClr val="FFFFFF"/>
              </a:solidFill>
            </a:endParaRPr>
          </a:p>
          <a:p>
            <a:pPr marL="0" lvl="0" indent="0" rtl="0">
              <a:lnSpc>
                <a:spcPct val="100000"/>
              </a:lnSpc>
              <a:spcBef>
                <a:spcPts val="0"/>
              </a:spcBef>
              <a:spcAft>
                <a:spcPts val="0"/>
              </a:spcAft>
              <a:buNone/>
            </a:pPr>
            <a:endParaRPr sz="1000">
              <a:solidFill>
                <a:srgbClr val="FFFFFF"/>
              </a:solidFill>
            </a:endParaRPr>
          </a:p>
          <a:p>
            <a:pPr marL="457200" lvl="0" indent="-355600" rtl="0">
              <a:lnSpc>
                <a:spcPct val="100000"/>
              </a:lnSpc>
              <a:spcBef>
                <a:spcPts val="0"/>
              </a:spcBef>
              <a:spcAft>
                <a:spcPts val="0"/>
              </a:spcAft>
              <a:buClr>
                <a:srgbClr val="FFFFFF"/>
              </a:buClr>
              <a:buSzPts val="2000"/>
              <a:buChar char="●"/>
            </a:pPr>
            <a:r>
              <a:rPr lang="en" sz="2000">
                <a:solidFill>
                  <a:srgbClr val="FFFFFF"/>
                </a:solidFill>
              </a:rPr>
              <a:t>Investigation - paid administrative leave, interviews,</a:t>
            </a:r>
            <a:endParaRPr sz="2000">
              <a:solidFill>
                <a:srgbClr val="FFFFFF"/>
              </a:solidFill>
            </a:endParaRPr>
          </a:p>
          <a:p>
            <a:pPr marL="0" lvl="0" indent="457200" rtl="0">
              <a:lnSpc>
                <a:spcPct val="100000"/>
              </a:lnSpc>
              <a:spcBef>
                <a:spcPts val="0"/>
              </a:spcBef>
              <a:spcAft>
                <a:spcPts val="0"/>
              </a:spcAft>
              <a:buNone/>
            </a:pPr>
            <a:r>
              <a:rPr lang="en" sz="2000">
                <a:solidFill>
                  <a:srgbClr val="FFFFFF"/>
                </a:solidFill>
              </a:rPr>
              <a:t>statements, conclusions</a:t>
            </a:r>
            <a:endParaRPr sz="2000">
              <a:solidFill>
                <a:srgbClr val="FFFFFF"/>
              </a:solidFill>
            </a:endParaRPr>
          </a:p>
          <a:p>
            <a:pPr marL="0" lvl="0" indent="0" rtl="0">
              <a:lnSpc>
                <a:spcPct val="100000"/>
              </a:lnSpc>
              <a:spcBef>
                <a:spcPts val="0"/>
              </a:spcBef>
              <a:spcAft>
                <a:spcPts val="0"/>
              </a:spcAft>
              <a:buNone/>
            </a:pPr>
            <a:endParaRPr sz="1000">
              <a:solidFill>
                <a:srgbClr val="FFFFFF"/>
              </a:solidFill>
            </a:endParaRPr>
          </a:p>
          <a:p>
            <a:pPr marL="457200" lvl="0" indent="-355600" rtl="0">
              <a:lnSpc>
                <a:spcPct val="100000"/>
              </a:lnSpc>
              <a:spcBef>
                <a:spcPts val="0"/>
              </a:spcBef>
              <a:spcAft>
                <a:spcPts val="0"/>
              </a:spcAft>
              <a:buClr>
                <a:srgbClr val="FFFFFF"/>
              </a:buClr>
              <a:buSzPts val="2000"/>
              <a:buChar char="●"/>
            </a:pPr>
            <a:r>
              <a:rPr lang="en" sz="2000">
                <a:solidFill>
                  <a:srgbClr val="FFFFFF"/>
                </a:solidFill>
              </a:rPr>
              <a:t>Consequences issued based on investigation conclusions</a:t>
            </a:r>
            <a:endParaRPr sz="2000">
              <a:solidFill>
                <a:srgbClr val="FFFFFF"/>
              </a:solidFill>
            </a:endParaRPr>
          </a:p>
          <a:p>
            <a:pPr marL="0" lvl="0" indent="0" rtl="0">
              <a:lnSpc>
                <a:spcPct val="100000"/>
              </a:lnSpc>
              <a:spcBef>
                <a:spcPts val="0"/>
              </a:spcBef>
              <a:spcAft>
                <a:spcPts val="0"/>
              </a:spcAft>
              <a:buNone/>
            </a:pPr>
            <a:endParaRPr sz="1000">
              <a:solidFill>
                <a:srgbClr val="FFFFFF"/>
              </a:solidFill>
            </a:endParaRPr>
          </a:p>
          <a:p>
            <a:pPr marL="457200" lvl="0" indent="-355600" rtl="0">
              <a:lnSpc>
                <a:spcPct val="100000"/>
              </a:lnSpc>
              <a:spcBef>
                <a:spcPts val="0"/>
              </a:spcBef>
              <a:spcAft>
                <a:spcPts val="0"/>
              </a:spcAft>
              <a:buClr>
                <a:srgbClr val="FFFFFF"/>
              </a:buClr>
              <a:buSzPts val="2000"/>
              <a:buChar char="●"/>
            </a:pPr>
            <a:r>
              <a:rPr lang="en" sz="2000">
                <a:solidFill>
                  <a:srgbClr val="FFFFFF"/>
                </a:solidFill>
              </a:rPr>
              <a:t>Attempts to remedy issues among staff whenever possible </a:t>
            </a:r>
            <a:endParaRPr sz="2000">
              <a:solidFill>
                <a:srgbClr val="FFFFFF"/>
              </a:solidFill>
            </a:endParaRPr>
          </a:p>
          <a:p>
            <a:pPr marL="0" lvl="0" indent="0" rtl="0">
              <a:lnSpc>
                <a:spcPct val="100000"/>
              </a:lnSpc>
              <a:spcBef>
                <a:spcPts val="0"/>
              </a:spcBef>
              <a:spcAft>
                <a:spcPts val="0"/>
              </a:spcAft>
              <a:buNone/>
            </a:pPr>
            <a:endParaRPr sz="1000">
              <a:solidFill>
                <a:srgbClr val="FFFFFF"/>
              </a:solidFill>
            </a:endParaRPr>
          </a:p>
          <a:p>
            <a:pPr marL="457200" lvl="0" indent="-355600" rtl="0">
              <a:lnSpc>
                <a:spcPct val="100000"/>
              </a:lnSpc>
              <a:spcBef>
                <a:spcPts val="0"/>
              </a:spcBef>
              <a:spcAft>
                <a:spcPts val="0"/>
              </a:spcAft>
              <a:buClr>
                <a:srgbClr val="FFFFFF"/>
              </a:buClr>
              <a:buSzPts val="2000"/>
              <a:buChar char="●"/>
            </a:pPr>
            <a:r>
              <a:rPr lang="en" sz="2000">
                <a:solidFill>
                  <a:srgbClr val="FFFFFF"/>
                </a:solidFill>
              </a:rPr>
              <a:t>Goal:  To ensure safe and respectful workplace for all  </a:t>
            </a:r>
            <a:endParaRPr sz="2000">
              <a:solidFill>
                <a:srgbClr val="FFFFFF"/>
              </a:solidFill>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pic>
        <p:nvPicPr>
          <p:cNvPr id="178" name="Shape 178"/>
          <p:cNvPicPr preferRelativeResize="0"/>
          <p:nvPr/>
        </p:nvPicPr>
        <p:blipFill>
          <a:blip r:embed="rId3">
            <a:alphaModFix/>
          </a:blip>
          <a:stretch>
            <a:fillRect/>
          </a:stretch>
        </p:blipFill>
        <p:spPr>
          <a:xfrm>
            <a:off x="5391150" y="295275"/>
            <a:ext cx="2936448" cy="1651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7550" y="60050"/>
            <a:ext cx="8708700" cy="689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C00"/>
                </a:solidFill>
              </a:rPr>
              <a:t>Title IX </a:t>
            </a:r>
            <a:endParaRPr>
              <a:solidFill>
                <a:srgbClr val="FFCC00"/>
              </a:solidFill>
            </a:endParaRPr>
          </a:p>
        </p:txBody>
      </p:sp>
      <p:sp>
        <p:nvSpPr>
          <p:cNvPr id="184" name="Shape 184"/>
          <p:cNvSpPr txBox="1">
            <a:spLocks noGrp="1"/>
          </p:cNvSpPr>
          <p:nvPr>
            <p:ph type="body" idx="1"/>
          </p:nvPr>
        </p:nvSpPr>
        <p:spPr>
          <a:xfrm>
            <a:off x="188675" y="673250"/>
            <a:ext cx="5326200" cy="4359000"/>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en" sz="2400">
                <a:solidFill>
                  <a:srgbClr val="FFFFFF"/>
                </a:solidFill>
              </a:rPr>
              <a:t>Title IX of the Education Amendments of 1972 is a federal civil rights law that prohibits discrimination on the basis of sex in any education program or activity that receives federal funding.  This can include:  sexual harassment, rape, and sexual assault involving staff or students.  </a:t>
            </a:r>
            <a:endParaRPr sz="2400">
              <a:solidFill>
                <a:srgbClr val="FFFFFF"/>
              </a:solidFill>
            </a:endParaRPr>
          </a:p>
          <a:p>
            <a:pPr marL="0" lvl="0" indent="0" algn="just">
              <a:spcBef>
                <a:spcPts val="1600"/>
              </a:spcBef>
              <a:spcAft>
                <a:spcPts val="0"/>
              </a:spcAft>
              <a:buNone/>
            </a:pPr>
            <a:endParaRPr sz="1350">
              <a:solidFill>
                <a:srgbClr val="FFFFFF"/>
              </a:solidFill>
            </a:endParaRPr>
          </a:p>
          <a:p>
            <a:pPr marL="0" lvl="0" indent="0" algn="just">
              <a:spcBef>
                <a:spcPts val="1600"/>
              </a:spcBef>
              <a:spcAft>
                <a:spcPts val="0"/>
              </a:spcAft>
              <a:buNone/>
            </a:pPr>
            <a:endParaRPr sz="1350">
              <a:solidFill>
                <a:srgbClr val="FFFFFF"/>
              </a:solidFill>
            </a:endParaRPr>
          </a:p>
          <a:p>
            <a:pPr marL="0" lvl="0" indent="0" algn="just">
              <a:spcBef>
                <a:spcPts val="1600"/>
              </a:spcBef>
              <a:spcAft>
                <a:spcPts val="1600"/>
              </a:spcAft>
              <a:buNone/>
            </a:pPr>
            <a:endParaRPr/>
          </a:p>
        </p:txBody>
      </p:sp>
      <p:pic>
        <p:nvPicPr>
          <p:cNvPr id="185" name="Shape 185"/>
          <p:cNvPicPr preferRelativeResize="0"/>
          <p:nvPr/>
        </p:nvPicPr>
        <p:blipFill>
          <a:blip r:embed="rId3">
            <a:alphaModFix/>
          </a:blip>
          <a:stretch>
            <a:fillRect/>
          </a:stretch>
        </p:blipFill>
        <p:spPr>
          <a:xfrm>
            <a:off x="5867400" y="1312550"/>
            <a:ext cx="2774200" cy="228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7550" y="60050"/>
            <a:ext cx="8708700" cy="689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FFCC00"/>
                </a:solidFill>
              </a:rPr>
              <a:t>Title IX </a:t>
            </a:r>
            <a:endParaRPr>
              <a:solidFill>
                <a:srgbClr val="FFCC00"/>
              </a:solidFill>
            </a:endParaRPr>
          </a:p>
        </p:txBody>
      </p:sp>
      <p:pic>
        <p:nvPicPr>
          <p:cNvPr id="191" name="Shape 191"/>
          <p:cNvPicPr preferRelativeResize="0"/>
          <p:nvPr/>
        </p:nvPicPr>
        <p:blipFill>
          <a:blip r:embed="rId3">
            <a:alphaModFix/>
          </a:blip>
          <a:stretch>
            <a:fillRect/>
          </a:stretch>
        </p:blipFill>
        <p:spPr>
          <a:xfrm>
            <a:off x="5842675" y="1428750"/>
            <a:ext cx="2774200" cy="2286000"/>
          </a:xfrm>
          <a:prstGeom prst="rect">
            <a:avLst/>
          </a:prstGeom>
          <a:noFill/>
          <a:ln>
            <a:noFill/>
          </a:ln>
        </p:spPr>
      </p:pic>
      <p:sp>
        <p:nvSpPr>
          <p:cNvPr id="192" name="Shape 192"/>
          <p:cNvSpPr txBox="1">
            <a:spLocks noGrp="1"/>
          </p:cNvSpPr>
          <p:nvPr>
            <p:ph type="body" idx="1"/>
          </p:nvPr>
        </p:nvSpPr>
        <p:spPr>
          <a:xfrm>
            <a:off x="47550" y="868900"/>
            <a:ext cx="5078700" cy="35088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2400">
                <a:solidFill>
                  <a:srgbClr val="FFFFFF"/>
                </a:solidFill>
              </a:rPr>
              <a:t>All staff is responsible for </a:t>
            </a:r>
            <a:endParaRPr sz="2400">
              <a:solidFill>
                <a:srgbClr val="FFFFFF"/>
              </a:solidFill>
            </a:endParaRPr>
          </a:p>
          <a:p>
            <a:pPr marL="0" lvl="0" indent="0">
              <a:lnSpc>
                <a:spcPct val="100000"/>
              </a:lnSpc>
              <a:spcBef>
                <a:spcPts val="0"/>
              </a:spcBef>
              <a:spcAft>
                <a:spcPts val="0"/>
              </a:spcAft>
              <a:buNone/>
            </a:pPr>
            <a:r>
              <a:rPr lang="en" sz="2400">
                <a:solidFill>
                  <a:srgbClr val="FFFFFF"/>
                </a:solidFill>
              </a:rPr>
              <a:t>reporting potential</a:t>
            </a:r>
            <a:endParaRPr sz="2400">
              <a:solidFill>
                <a:srgbClr val="FFFFFF"/>
              </a:solidFill>
            </a:endParaRPr>
          </a:p>
          <a:p>
            <a:pPr marL="0" lvl="0" indent="0" rtl="0">
              <a:lnSpc>
                <a:spcPct val="100000"/>
              </a:lnSpc>
              <a:spcBef>
                <a:spcPts val="0"/>
              </a:spcBef>
              <a:spcAft>
                <a:spcPts val="0"/>
              </a:spcAft>
              <a:buNone/>
            </a:pPr>
            <a:r>
              <a:rPr lang="en" sz="2400">
                <a:solidFill>
                  <a:srgbClr val="FFFFFF"/>
                </a:solidFill>
              </a:rPr>
              <a:t>sexual harassment / misconduct</a:t>
            </a:r>
            <a:endParaRPr sz="2400">
              <a:solidFill>
                <a:srgbClr val="FFFFFF"/>
              </a:solidFill>
            </a:endParaRPr>
          </a:p>
          <a:p>
            <a:pPr marL="0" lvl="0" indent="0" rtl="0">
              <a:lnSpc>
                <a:spcPct val="100000"/>
              </a:lnSpc>
              <a:spcBef>
                <a:spcPts val="0"/>
              </a:spcBef>
              <a:spcAft>
                <a:spcPts val="0"/>
              </a:spcAft>
              <a:buNone/>
            </a:pPr>
            <a:endParaRPr sz="2400">
              <a:solidFill>
                <a:srgbClr val="FFFFFF"/>
              </a:solidFill>
            </a:endParaRPr>
          </a:p>
          <a:p>
            <a:pPr marL="0" lvl="0" indent="0" rtl="0">
              <a:lnSpc>
                <a:spcPct val="100000"/>
              </a:lnSpc>
              <a:spcBef>
                <a:spcPts val="0"/>
              </a:spcBef>
              <a:spcAft>
                <a:spcPts val="0"/>
              </a:spcAft>
              <a:buNone/>
            </a:pPr>
            <a:r>
              <a:rPr lang="en" sz="2400">
                <a:solidFill>
                  <a:srgbClr val="FFFFFF"/>
                </a:solidFill>
              </a:rPr>
              <a:t>Reporting practices: “what to do”</a:t>
            </a:r>
            <a:endParaRPr sz="2400">
              <a:solidFill>
                <a:srgbClr val="FFFFFF"/>
              </a:solidFill>
            </a:endParaRPr>
          </a:p>
          <a:p>
            <a:pPr marL="0" lvl="0" indent="0" rtl="0">
              <a:lnSpc>
                <a:spcPct val="100000"/>
              </a:lnSpc>
              <a:spcBef>
                <a:spcPts val="0"/>
              </a:spcBef>
              <a:spcAft>
                <a:spcPts val="0"/>
              </a:spcAft>
              <a:buNone/>
            </a:pPr>
            <a:endParaRPr sz="2400">
              <a:solidFill>
                <a:srgbClr val="FFFFFF"/>
              </a:solidFill>
            </a:endParaRPr>
          </a:p>
          <a:p>
            <a:pPr marL="0" lvl="0" indent="0" rtl="0">
              <a:lnSpc>
                <a:spcPct val="100000"/>
              </a:lnSpc>
              <a:spcBef>
                <a:spcPts val="0"/>
              </a:spcBef>
              <a:spcAft>
                <a:spcPts val="0"/>
              </a:spcAft>
              <a:buNone/>
            </a:pPr>
            <a:r>
              <a:rPr lang="en" sz="2400">
                <a:solidFill>
                  <a:srgbClr val="FFFFFF"/>
                </a:solidFill>
              </a:rPr>
              <a:t>Ongoing communication, resources, training is essential </a:t>
            </a:r>
            <a:endParaRPr sz="2400">
              <a:solidFill>
                <a:srgbClr val="FFFFFF"/>
              </a:solidFill>
            </a:endParaRPr>
          </a:p>
          <a:p>
            <a:pPr marL="0" lvl="0" indent="0" rtl="0">
              <a:lnSpc>
                <a:spcPct val="100000"/>
              </a:lnSpc>
              <a:spcBef>
                <a:spcPts val="0"/>
              </a:spcBef>
              <a:spcAft>
                <a:spcPts val="0"/>
              </a:spcAft>
              <a:buNone/>
            </a:pPr>
            <a:endParaRPr sz="2400" b="1">
              <a:solidFill>
                <a:srgbClr val="FFFFFF"/>
              </a:solidFill>
            </a:endParaRPr>
          </a:p>
          <a:p>
            <a:pPr marL="0" lvl="0" indent="0" rtl="0">
              <a:lnSpc>
                <a:spcPct val="100000"/>
              </a:lnSpc>
              <a:spcBef>
                <a:spcPts val="0"/>
              </a:spcBef>
              <a:spcAft>
                <a:spcPts val="0"/>
              </a:spcAft>
              <a:buNone/>
            </a:pPr>
            <a:endParaRPr sz="2400"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30825" y="156600"/>
            <a:ext cx="8368200" cy="107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FFCC00"/>
                </a:solidFill>
              </a:rPr>
              <a:t>Open Meetings Act Closed Meetings for Personnel/Tenure Hearing/Complaint</a:t>
            </a:r>
            <a:endParaRPr>
              <a:solidFill>
                <a:srgbClr val="FFCC00"/>
              </a:solidFill>
            </a:endParaRPr>
          </a:p>
        </p:txBody>
      </p:sp>
      <p:sp>
        <p:nvSpPr>
          <p:cNvPr id="198" name="Shape 198"/>
          <p:cNvSpPr txBox="1">
            <a:spLocks noGrp="1"/>
          </p:cNvSpPr>
          <p:nvPr>
            <p:ph type="body" idx="1"/>
          </p:nvPr>
        </p:nvSpPr>
        <p:spPr>
          <a:xfrm>
            <a:off x="706625" y="1370100"/>
            <a:ext cx="7892400" cy="261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FFFFFF"/>
                </a:solidFill>
              </a:rPr>
              <a:t>Personnel - Board Level Meetings </a:t>
            </a:r>
            <a:endParaRPr sz="2400">
              <a:solidFill>
                <a:srgbClr val="FFFFFF"/>
              </a:solidFill>
            </a:endParaRPr>
          </a:p>
          <a:p>
            <a:pPr marL="914400" lvl="0" indent="-381000" rtl="0">
              <a:spcBef>
                <a:spcPts val="0"/>
              </a:spcBef>
              <a:spcAft>
                <a:spcPts val="0"/>
              </a:spcAft>
              <a:buClr>
                <a:srgbClr val="FFFFFF"/>
              </a:buClr>
              <a:buSzPts val="2400"/>
              <a:buChar char="●"/>
            </a:pPr>
            <a:r>
              <a:rPr lang="en" sz="2400">
                <a:solidFill>
                  <a:srgbClr val="FFFFFF"/>
                </a:solidFill>
              </a:rPr>
              <a:t> to consider the dismissal, suspension, discipline, complaints, charges or periodic personnel evaluations of a public officer or employee, the named person selects open or closed meeting </a:t>
            </a:r>
            <a:endParaRPr sz="2400">
              <a:solidFill>
                <a:srgbClr val="FFFFFF"/>
              </a:solidFill>
            </a:endParaRPr>
          </a:p>
          <a:p>
            <a:pPr marL="914400" lvl="0" indent="0" rtl="0">
              <a:spcBef>
                <a:spcPts val="0"/>
              </a:spcBef>
              <a:spcAft>
                <a:spcPts val="0"/>
              </a:spcAft>
              <a:buNone/>
            </a:pPr>
            <a:endParaRPr sz="1350">
              <a:solidFill>
                <a:srgbClr val="FFFFFF"/>
              </a:solidFill>
              <a:latin typeface="Georgia"/>
              <a:ea typeface="Georgia"/>
              <a:cs typeface="Georgia"/>
              <a:sym typeface="Georgia"/>
            </a:endParaRPr>
          </a:p>
          <a:p>
            <a:pPr marL="914400" lvl="0" indent="0" rtl="0">
              <a:spcBef>
                <a:spcPts val="0"/>
              </a:spcBef>
              <a:spcAft>
                <a:spcPts val="0"/>
              </a:spcAft>
              <a:buNone/>
            </a:pPr>
            <a:endParaRPr sz="1350">
              <a:solidFill>
                <a:srgbClr val="FFFFFF"/>
              </a:solidFill>
              <a:latin typeface="Georgia"/>
              <a:ea typeface="Georgia"/>
              <a:cs typeface="Georgia"/>
              <a:sym typeface="Georgia"/>
            </a:endParaRPr>
          </a:p>
          <a:p>
            <a:pPr marL="0" lvl="0" indent="0" rtl="0">
              <a:spcBef>
                <a:spcPts val="0"/>
              </a:spcBef>
              <a:spcAft>
                <a:spcPts val="0"/>
              </a:spcAft>
              <a:buNone/>
            </a:pPr>
            <a:endParaRPr sz="1350">
              <a:solidFill>
                <a:srgbClr val="FFFFFF"/>
              </a:solidFill>
              <a:highlight>
                <a:srgbClr val="FFFFFF"/>
              </a:highlight>
              <a:latin typeface="Georgia"/>
              <a:ea typeface="Georgia"/>
              <a:cs typeface="Georgia"/>
              <a:sym typeface="Georgia"/>
            </a:endParaRPr>
          </a:p>
          <a:p>
            <a:pPr marL="914400" lvl="0" indent="0" rtl="0">
              <a:spcBef>
                <a:spcPts val="0"/>
              </a:spcBef>
              <a:spcAft>
                <a:spcPts val="0"/>
              </a:spcAft>
              <a:buNone/>
            </a:pPr>
            <a:endParaRPr sz="1350">
              <a:solidFill>
                <a:srgbClr val="666666"/>
              </a:solidFill>
              <a:highlight>
                <a:srgbClr val="FFFFFF"/>
              </a:highlight>
              <a:latin typeface="Verdana"/>
              <a:ea typeface="Verdana"/>
              <a:cs typeface="Verdana"/>
              <a:sym typeface="Verdana"/>
            </a:endParaRPr>
          </a:p>
          <a:p>
            <a:pPr marL="0" lvl="0" indent="0" rtl="0">
              <a:spcBef>
                <a:spcPts val="0"/>
              </a:spcBef>
              <a:spcAft>
                <a:spcPts val="0"/>
              </a:spcAft>
              <a:buNone/>
            </a:pPr>
            <a:endParaRPr sz="1400">
              <a:solidFill>
                <a:srgbClr val="FFFF00"/>
              </a:solidFill>
              <a:latin typeface="Times New Roman"/>
              <a:ea typeface="Times New Roman"/>
              <a:cs typeface="Times New Roman"/>
              <a:sym typeface="Times New Roman"/>
            </a:endParaRPr>
          </a:p>
          <a:p>
            <a:pPr marL="0" lvl="0" indent="0" rtl="0">
              <a:spcBef>
                <a:spcPts val="0"/>
              </a:spcBef>
              <a:spcAft>
                <a:spcPts val="1600"/>
              </a:spcAft>
              <a:buNone/>
            </a:pPr>
            <a:endParaRPr sz="1400">
              <a:solidFill>
                <a:srgbClr val="FFFF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1532600" y="674375"/>
            <a:ext cx="8503500" cy="145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FFCC00"/>
                </a:solidFill>
              </a:rPr>
              <a:t>Employee Due Process, </a:t>
            </a:r>
            <a:endParaRPr sz="3000">
              <a:solidFill>
                <a:srgbClr val="FFCC00"/>
              </a:solidFill>
            </a:endParaRPr>
          </a:p>
          <a:p>
            <a:pPr marL="0" lvl="0" indent="0" algn="l" rtl="0">
              <a:spcBef>
                <a:spcPts val="0"/>
              </a:spcBef>
              <a:spcAft>
                <a:spcPts val="0"/>
              </a:spcAft>
              <a:buNone/>
            </a:pPr>
            <a:r>
              <a:rPr lang="en" sz="3000">
                <a:solidFill>
                  <a:srgbClr val="FFCC00"/>
                </a:solidFill>
              </a:rPr>
              <a:t>Discipline Process, </a:t>
            </a:r>
            <a:endParaRPr sz="3000">
              <a:solidFill>
                <a:srgbClr val="FFCC00"/>
              </a:solidFill>
            </a:endParaRPr>
          </a:p>
          <a:p>
            <a:pPr marL="0" lvl="0" indent="0" algn="l" rtl="0">
              <a:spcBef>
                <a:spcPts val="0"/>
              </a:spcBef>
              <a:spcAft>
                <a:spcPts val="0"/>
              </a:spcAft>
              <a:buNone/>
            </a:pPr>
            <a:r>
              <a:rPr lang="en" sz="3000">
                <a:solidFill>
                  <a:srgbClr val="FFCC00"/>
                </a:solidFill>
              </a:rPr>
              <a:t>Complaints &amp; Administrative Leave </a:t>
            </a:r>
            <a:endParaRPr sz="3000">
              <a:solidFill>
                <a:srgbClr val="FFCC00"/>
              </a:solidFill>
            </a:endParaRPr>
          </a:p>
        </p:txBody>
      </p:sp>
      <p:pic>
        <p:nvPicPr>
          <p:cNvPr id="204" name="Shape 204"/>
          <p:cNvPicPr preferRelativeResize="0"/>
          <p:nvPr/>
        </p:nvPicPr>
        <p:blipFill>
          <a:blip r:embed="rId3">
            <a:alphaModFix/>
          </a:blip>
          <a:stretch>
            <a:fillRect/>
          </a:stretch>
        </p:blipFill>
        <p:spPr>
          <a:xfrm>
            <a:off x="2819900" y="3178600"/>
            <a:ext cx="4632277" cy="1158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35500" y="96925"/>
            <a:ext cx="8368200" cy="115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solidFill>
                <a:srgbClr val="FFCC00"/>
              </a:solidFill>
            </a:endParaRPr>
          </a:p>
          <a:p>
            <a:pPr marL="0" lvl="0" indent="0">
              <a:spcBef>
                <a:spcPts val="0"/>
              </a:spcBef>
              <a:spcAft>
                <a:spcPts val="0"/>
              </a:spcAft>
              <a:buNone/>
            </a:pPr>
            <a:r>
              <a:rPr lang="en">
                <a:solidFill>
                  <a:srgbClr val="FFCC00"/>
                </a:solidFill>
              </a:rPr>
              <a:t>Strategic Plan Correlation to </a:t>
            </a:r>
            <a:endParaRPr>
              <a:solidFill>
                <a:srgbClr val="FFCC00"/>
              </a:solidFill>
            </a:endParaRPr>
          </a:p>
          <a:p>
            <a:pPr marL="0" lvl="0" indent="0" rtl="0">
              <a:spcBef>
                <a:spcPts val="0"/>
              </a:spcBef>
              <a:spcAft>
                <a:spcPts val="0"/>
              </a:spcAft>
              <a:buNone/>
            </a:pPr>
            <a:r>
              <a:rPr lang="en">
                <a:solidFill>
                  <a:srgbClr val="FFCC00"/>
                </a:solidFill>
              </a:rPr>
              <a:t>Evaluation and Accountability</a:t>
            </a:r>
            <a:endParaRPr>
              <a:solidFill>
                <a:srgbClr val="FFCC00"/>
              </a:solidFill>
            </a:endParaRPr>
          </a:p>
        </p:txBody>
      </p:sp>
      <p:sp>
        <p:nvSpPr>
          <p:cNvPr id="122" name="Shape 122"/>
          <p:cNvSpPr txBox="1">
            <a:spLocks noGrp="1"/>
          </p:cNvSpPr>
          <p:nvPr>
            <p:ph type="body" idx="1"/>
          </p:nvPr>
        </p:nvSpPr>
        <p:spPr>
          <a:xfrm>
            <a:off x="464100" y="1249225"/>
            <a:ext cx="8368200" cy="3483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b="1">
                <a:solidFill>
                  <a:srgbClr val="FFFFFF"/>
                </a:solidFill>
              </a:rPr>
              <a:t>Focus Area: Human Resources</a:t>
            </a:r>
            <a:endParaRPr sz="2400" b="1">
              <a:solidFill>
                <a:srgbClr val="FFFFFF"/>
              </a:solidFill>
            </a:endParaRPr>
          </a:p>
          <a:p>
            <a:pPr marL="0" lvl="0" indent="0" rtl="0">
              <a:lnSpc>
                <a:spcPct val="100000"/>
              </a:lnSpc>
              <a:spcBef>
                <a:spcPts val="0"/>
              </a:spcBef>
              <a:spcAft>
                <a:spcPts val="0"/>
              </a:spcAft>
              <a:buNone/>
            </a:pPr>
            <a:endParaRPr sz="1200" b="1">
              <a:solidFill>
                <a:srgbClr val="FFFFFF"/>
              </a:solidFill>
            </a:endParaRPr>
          </a:p>
          <a:p>
            <a:pPr marL="0" lvl="0" indent="0" algn="just" rtl="0">
              <a:lnSpc>
                <a:spcPct val="100000"/>
              </a:lnSpc>
              <a:spcBef>
                <a:spcPts val="0"/>
              </a:spcBef>
              <a:spcAft>
                <a:spcPts val="0"/>
              </a:spcAft>
              <a:buNone/>
            </a:pPr>
            <a:r>
              <a:rPr lang="en" sz="2000">
                <a:solidFill>
                  <a:srgbClr val="FFFFFF"/>
                </a:solidFill>
              </a:rPr>
              <a:t>Dearborn Public Schools recognizes the rapidly changing environment in which we educate students.  In order to address the learning needs of students and staff in the most effective and efficient manner, the district will develop and nurture partnerships and professional development opportunities that help our staff, and by extension our students, learn and develop optimally. These will help the district meet not only legal requirements, but standards for individual and district accountability, and goals for retention of qualified and dedicated staff.</a:t>
            </a:r>
            <a:endParaRPr sz="2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4575" y="119950"/>
            <a:ext cx="8368200" cy="118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CC00"/>
                </a:solidFill>
              </a:rPr>
              <a:t>Due Process Connection</a:t>
            </a:r>
            <a:endParaRPr>
              <a:solidFill>
                <a:srgbClr val="FFCC00"/>
              </a:solidFill>
            </a:endParaRPr>
          </a:p>
          <a:p>
            <a:pPr marL="0" lvl="0" indent="0" rtl="0">
              <a:spcBef>
                <a:spcPts val="0"/>
              </a:spcBef>
              <a:spcAft>
                <a:spcPts val="0"/>
              </a:spcAft>
              <a:buNone/>
            </a:pPr>
            <a:r>
              <a:rPr lang="en">
                <a:solidFill>
                  <a:srgbClr val="FFCC00"/>
                </a:solidFill>
              </a:rPr>
              <a:t>to the Strategic Plan</a:t>
            </a:r>
            <a:endParaRPr>
              <a:solidFill>
                <a:srgbClr val="FFCC00"/>
              </a:solidFill>
            </a:endParaRPr>
          </a:p>
        </p:txBody>
      </p:sp>
      <p:sp>
        <p:nvSpPr>
          <p:cNvPr id="128" name="Shape 128"/>
          <p:cNvSpPr txBox="1">
            <a:spLocks noGrp="1"/>
          </p:cNvSpPr>
          <p:nvPr>
            <p:ph type="body" idx="1"/>
          </p:nvPr>
        </p:nvSpPr>
        <p:spPr>
          <a:xfrm>
            <a:off x="639625" y="1228150"/>
            <a:ext cx="6745500" cy="3483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b="1">
                <a:solidFill>
                  <a:srgbClr val="FFFFFF"/>
                </a:solidFill>
                <a:latin typeface="Calibri"/>
                <a:ea typeface="Calibri"/>
                <a:cs typeface="Calibri"/>
                <a:sym typeface="Calibri"/>
              </a:rPr>
              <a:t>Action Point 1: </a:t>
            </a:r>
            <a:r>
              <a:rPr lang="en" sz="2000">
                <a:solidFill>
                  <a:srgbClr val="FFFFFF"/>
                </a:solidFill>
                <a:latin typeface="Calibri"/>
                <a:ea typeface="Calibri"/>
                <a:cs typeface="Calibri"/>
                <a:sym typeface="Calibri"/>
              </a:rPr>
              <a:t>The District will actively recruit and retain high quality teacher candidates who will meet the needs of all learners.</a:t>
            </a:r>
            <a:endParaRPr sz="2000" b="1">
              <a:solidFill>
                <a:srgbClr val="FFFFFF"/>
              </a:solidFill>
              <a:latin typeface="Calibri"/>
              <a:ea typeface="Calibri"/>
              <a:cs typeface="Calibri"/>
              <a:sym typeface="Calibri"/>
            </a:endParaRPr>
          </a:p>
          <a:p>
            <a:pPr marL="0" lvl="0" indent="0" rtl="0">
              <a:lnSpc>
                <a:spcPct val="100000"/>
              </a:lnSpc>
              <a:spcBef>
                <a:spcPts val="0"/>
              </a:spcBef>
              <a:spcAft>
                <a:spcPts val="0"/>
              </a:spcAft>
              <a:buNone/>
            </a:pPr>
            <a:endParaRPr sz="2000" b="1">
              <a:solidFill>
                <a:srgbClr val="FFFFFF"/>
              </a:solidFill>
              <a:latin typeface="Calibri"/>
              <a:ea typeface="Calibri"/>
              <a:cs typeface="Calibri"/>
              <a:sym typeface="Calibri"/>
            </a:endParaRPr>
          </a:p>
          <a:p>
            <a:pPr marL="0" lvl="0" indent="0" rtl="0">
              <a:lnSpc>
                <a:spcPct val="100000"/>
              </a:lnSpc>
              <a:spcBef>
                <a:spcPts val="0"/>
              </a:spcBef>
              <a:spcAft>
                <a:spcPts val="0"/>
              </a:spcAft>
              <a:buNone/>
            </a:pPr>
            <a:r>
              <a:rPr lang="en" sz="2000" b="1">
                <a:solidFill>
                  <a:srgbClr val="FFFFFF"/>
                </a:solidFill>
                <a:latin typeface="Calibri"/>
                <a:ea typeface="Calibri"/>
                <a:cs typeface="Calibri"/>
                <a:sym typeface="Calibri"/>
              </a:rPr>
              <a:t>Action Point 2:  </a:t>
            </a:r>
            <a:r>
              <a:rPr lang="en" sz="2000">
                <a:solidFill>
                  <a:srgbClr val="FFFFFF"/>
                </a:solidFill>
                <a:latin typeface="Calibri"/>
                <a:ea typeface="Calibri"/>
                <a:cs typeface="Calibri"/>
                <a:sym typeface="Calibri"/>
              </a:rPr>
              <a:t>The District will actively recruit</a:t>
            </a:r>
            <a:r>
              <a:rPr lang="en" sz="2000" b="1">
                <a:solidFill>
                  <a:srgbClr val="FFFFFF"/>
                </a:solidFill>
                <a:latin typeface="Calibri"/>
                <a:ea typeface="Calibri"/>
                <a:cs typeface="Calibri"/>
                <a:sym typeface="Calibri"/>
              </a:rPr>
              <a:t> </a:t>
            </a:r>
            <a:r>
              <a:rPr lang="en" sz="2000">
                <a:solidFill>
                  <a:srgbClr val="FFFFFF"/>
                </a:solidFill>
                <a:latin typeface="Calibri"/>
                <a:ea typeface="Calibri"/>
                <a:cs typeface="Calibri"/>
                <a:sym typeface="Calibri"/>
              </a:rPr>
              <a:t>and retain high quality, non-instructional staff.</a:t>
            </a:r>
            <a:endParaRPr sz="2000">
              <a:solidFill>
                <a:srgbClr val="FFFFFF"/>
              </a:solidFill>
              <a:latin typeface="Calibri"/>
              <a:ea typeface="Calibri"/>
              <a:cs typeface="Calibri"/>
              <a:sym typeface="Calibri"/>
            </a:endParaRPr>
          </a:p>
          <a:p>
            <a:pPr marL="0" lvl="0" indent="0" rtl="0">
              <a:lnSpc>
                <a:spcPct val="100000"/>
              </a:lnSpc>
              <a:spcBef>
                <a:spcPts val="0"/>
              </a:spcBef>
              <a:spcAft>
                <a:spcPts val="0"/>
              </a:spcAft>
              <a:buNone/>
            </a:pPr>
            <a:endParaRPr sz="1000">
              <a:solidFill>
                <a:srgbClr val="FFFFFF"/>
              </a:solidFill>
              <a:latin typeface="Calibri"/>
              <a:ea typeface="Calibri"/>
              <a:cs typeface="Calibri"/>
              <a:sym typeface="Calibri"/>
            </a:endParaRPr>
          </a:p>
          <a:p>
            <a:pPr marL="457200" lvl="0" indent="-355600" rtl="0">
              <a:lnSpc>
                <a:spcPct val="100000"/>
              </a:lnSpc>
              <a:spcBef>
                <a:spcPts val="0"/>
              </a:spcBef>
              <a:spcAft>
                <a:spcPts val="0"/>
              </a:spcAft>
              <a:buClr>
                <a:srgbClr val="FFFFFF"/>
              </a:buClr>
              <a:buSzPts val="2000"/>
              <a:buFont typeface="Calibri"/>
              <a:buChar char="●"/>
            </a:pPr>
            <a:r>
              <a:rPr lang="en" sz="2000">
                <a:solidFill>
                  <a:srgbClr val="FFFFFF"/>
                </a:solidFill>
                <a:latin typeface="Calibri"/>
                <a:ea typeface="Calibri"/>
                <a:cs typeface="Calibri"/>
                <a:sym typeface="Calibri"/>
              </a:rPr>
              <a:t>A complaint process, coaching process, and due process are necessary to ensure a competent staff is retained and continues to work in our district. </a:t>
            </a:r>
            <a:endParaRPr sz="20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18875" y="72975"/>
            <a:ext cx="8637300" cy="610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C00"/>
                </a:solidFill>
              </a:rPr>
              <a:t>What is due process?</a:t>
            </a:r>
            <a:r>
              <a:rPr lang="en"/>
              <a:t>  </a:t>
            </a:r>
            <a:endParaRPr/>
          </a:p>
        </p:txBody>
      </p:sp>
      <p:sp>
        <p:nvSpPr>
          <p:cNvPr id="134" name="Shape 134"/>
          <p:cNvSpPr txBox="1">
            <a:spLocks noGrp="1"/>
          </p:cNvSpPr>
          <p:nvPr>
            <p:ph type="body" idx="1"/>
          </p:nvPr>
        </p:nvSpPr>
        <p:spPr>
          <a:xfrm>
            <a:off x="98250" y="598125"/>
            <a:ext cx="8947500" cy="4181400"/>
          </a:xfrm>
          <a:prstGeom prst="rect">
            <a:avLst/>
          </a:prstGeom>
        </p:spPr>
        <p:txBody>
          <a:bodyPr spcFirstLastPara="1" wrap="square" lIns="91425" tIns="91425" rIns="91425" bIns="91425" anchor="t" anchorCtr="0">
            <a:noAutofit/>
          </a:bodyPr>
          <a:lstStyle/>
          <a:p>
            <a:pPr marL="342900" lvl="0" indent="-353060" rtl="0">
              <a:lnSpc>
                <a:spcPct val="90000"/>
              </a:lnSpc>
              <a:spcBef>
                <a:spcPts val="640"/>
              </a:spcBef>
              <a:spcAft>
                <a:spcPts val="0"/>
              </a:spcAft>
              <a:buClr>
                <a:srgbClr val="FFCC00"/>
              </a:buClr>
              <a:buSzPts val="2400"/>
              <a:buFont typeface="Noto Sans Symbols"/>
              <a:buChar char="■"/>
            </a:pPr>
            <a:r>
              <a:rPr lang="en"/>
              <a:t>Due Process is based on the 5th and 14th amendments to the US constitution.  Persons shall not be deprived of Life, Liberty or Property, without due process of law.</a:t>
            </a:r>
            <a:endParaRPr/>
          </a:p>
          <a:p>
            <a:pPr marL="342900" lvl="0" indent="-342900" rtl="0">
              <a:lnSpc>
                <a:spcPct val="90000"/>
              </a:lnSpc>
              <a:spcBef>
                <a:spcPts val="640"/>
              </a:spcBef>
              <a:spcAft>
                <a:spcPts val="0"/>
              </a:spcAft>
              <a:buClr>
                <a:srgbClr val="FFCC00"/>
              </a:buClr>
              <a:buSzPts val="2240"/>
              <a:buFont typeface="Noto Sans Symbols"/>
              <a:buChar char="■"/>
            </a:pPr>
            <a:r>
              <a:rPr lang="en"/>
              <a:t>Due process, in general, is to assure fairness to anyone facing, or potentially facing disciplinary action.  </a:t>
            </a:r>
            <a:endParaRPr/>
          </a:p>
          <a:p>
            <a:pPr marL="742950" lvl="1" indent="-285750" rtl="0">
              <a:lnSpc>
                <a:spcPct val="90000"/>
              </a:lnSpc>
              <a:spcBef>
                <a:spcPts val="640"/>
              </a:spcBef>
              <a:spcAft>
                <a:spcPts val="0"/>
              </a:spcAft>
              <a:buClr>
                <a:srgbClr val="A886E0"/>
              </a:buClr>
              <a:buSzPts val="1960"/>
              <a:buFont typeface="Noto Sans Symbols"/>
              <a:buChar char="■"/>
            </a:pPr>
            <a:r>
              <a:rPr lang="en"/>
              <a:t>Allows for a representative to assist the person being investigated. (Weingarten Rights)</a:t>
            </a:r>
            <a:endParaRPr/>
          </a:p>
          <a:p>
            <a:pPr marL="742950" lvl="1" indent="-285750" rtl="0">
              <a:lnSpc>
                <a:spcPct val="90000"/>
              </a:lnSpc>
              <a:spcBef>
                <a:spcPts val="640"/>
              </a:spcBef>
              <a:spcAft>
                <a:spcPts val="0"/>
              </a:spcAft>
              <a:buClr>
                <a:srgbClr val="A886E0"/>
              </a:buClr>
              <a:buSzPts val="1960"/>
              <a:buFont typeface="Noto Sans Symbols"/>
              <a:buChar char="■"/>
            </a:pPr>
            <a:r>
              <a:rPr lang="en"/>
              <a:t>The right to know what they are being accused of or charged with and the general evidence supporting the charge</a:t>
            </a:r>
            <a:endParaRPr/>
          </a:p>
          <a:p>
            <a:pPr marL="742950" lvl="1" indent="-285750" rtl="0">
              <a:lnSpc>
                <a:spcPct val="90000"/>
              </a:lnSpc>
              <a:spcBef>
                <a:spcPts val="640"/>
              </a:spcBef>
              <a:spcAft>
                <a:spcPts val="0"/>
              </a:spcAft>
              <a:buClr>
                <a:srgbClr val="A886E0"/>
              </a:buClr>
              <a:buSzPts val="1960"/>
              <a:buFont typeface="Noto Sans Symbols"/>
              <a:buChar char="■"/>
            </a:pPr>
            <a:r>
              <a:rPr lang="en"/>
              <a:t>The right of the accused to present their side of the story prior to a finding</a:t>
            </a:r>
            <a:endParaRPr/>
          </a:p>
          <a:p>
            <a:pPr marL="742950" lvl="1" indent="-285750" rtl="0">
              <a:lnSpc>
                <a:spcPct val="90000"/>
              </a:lnSpc>
              <a:spcBef>
                <a:spcPts val="640"/>
              </a:spcBef>
              <a:spcAft>
                <a:spcPts val="0"/>
              </a:spcAft>
              <a:buClr>
                <a:srgbClr val="A886E0"/>
              </a:buClr>
              <a:buSzPts val="1960"/>
              <a:buFont typeface="Noto Sans Symbols"/>
              <a:buChar char="■"/>
            </a:pPr>
            <a:r>
              <a:rPr lang="en"/>
              <a:t>In making a decision the burden of proof rest with the employer</a:t>
            </a:r>
            <a:endParaRPr/>
          </a:p>
          <a:p>
            <a:pPr marL="1143000" lvl="2" indent="-228600" rtl="0">
              <a:lnSpc>
                <a:spcPct val="90000"/>
              </a:lnSpc>
              <a:spcBef>
                <a:spcPts val="640"/>
              </a:spcBef>
              <a:spcAft>
                <a:spcPts val="0"/>
              </a:spcAft>
              <a:buClr>
                <a:srgbClr val="E5E5FF"/>
              </a:buClr>
              <a:buSzPts val="1680"/>
              <a:buFont typeface="Noto Sans Symbols"/>
              <a:buChar char="■"/>
            </a:pPr>
            <a:r>
              <a:rPr lang="en"/>
              <a:t>Not arbitrary or capricious</a:t>
            </a:r>
            <a:endParaRPr/>
          </a:p>
          <a:p>
            <a:pPr marL="1143000" lvl="2" indent="-228600" rtl="0">
              <a:lnSpc>
                <a:spcPct val="90000"/>
              </a:lnSpc>
              <a:spcBef>
                <a:spcPts val="640"/>
              </a:spcBef>
              <a:spcAft>
                <a:spcPts val="0"/>
              </a:spcAft>
              <a:buClr>
                <a:srgbClr val="E5E5FF"/>
              </a:buClr>
              <a:buSzPts val="1680"/>
              <a:buFont typeface="Noto Sans Symbols"/>
              <a:buChar char="■"/>
            </a:pPr>
            <a:r>
              <a:rPr lang="en"/>
              <a:t>Just cause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10950" y="115525"/>
            <a:ext cx="8645100" cy="554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C00"/>
                </a:solidFill>
                <a:latin typeface="Roboto"/>
                <a:ea typeface="Roboto"/>
                <a:cs typeface="Roboto"/>
                <a:sym typeface="Roboto"/>
              </a:rPr>
              <a:t>Paid Administrative Leave </a:t>
            </a:r>
            <a:endParaRPr>
              <a:solidFill>
                <a:srgbClr val="FFCC00"/>
              </a:solidFill>
            </a:endParaRPr>
          </a:p>
        </p:txBody>
      </p:sp>
      <p:sp>
        <p:nvSpPr>
          <p:cNvPr id="140" name="Shape 140"/>
          <p:cNvSpPr txBox="1">
            <a:spLocks noGrp="1"/>
          </p:cNvSpPr>
          <p:nvPr>
            <p:ph type="body" idx="1"/>
          </p:nvPr>
        </p:nvSpPr>
        <p:spPr>
          <a:xfrm>
            <a:off x="376250" y="670225"/>
            <a:ext cx="8645100" cy="23937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Protects all involved</a:t>
            </a:r>
            <a:endParaRPr sz="2000"/>
          </a:p>
          <a:p>
            <a:pPr marL="457200" lvl="0" indent="-355600" rtl="0">
              <a:spcBef>
                <a:spcPts val="0"/>
              </a:spcBef>
              <a:spcAft>
                <a:spcPts val="0"/>
              </a:spcAft>
              <a:buSzPts val="2000"/>
              <a:buChar char="●"/>
            </a:pPr>
            <a:r>
              <a:rPr lang="en" sz="2000"/>
              <a:t>Opportunity to investigate claim</a:t>
            </a:r>
            <a:endParaRPr sz="2000"/>
          </a:p>
          <a:p>
            <a:pPr marL="457200" lvl="0" indent="-355600" rtl="0">
              <a:spcBef>
                <a:spcPts val="0"/>
              </a:spcBef>
              <a:spcAft>
                <a:spcPts val="0"/>
              </a:spcAft>
              <a:buSzPts val="2000"/>
              <a:buChar char="●"/>
            </a:pPr>
            <a:r>
              <a:rPr lang="en" sz="2000"/>
              <a:t>No wrongdoing determined at time of leave</a:t>
            </a:r>
            <a:endParaRPr sz="2000"/>
          </a:p>
          <a:p>
            <a:pPr marL="457200" lvl="0" indent="-355600" rtl="0">
              <a:spcBef>
                <a:spcPts val="0"/>
              </a:spcBef>
              <a:spcAft>
                <a:spcPts val="0"/>
              </a:spcAft>
              <a:buSzPts val="2000"/>
              <a:buChar char="●"/>
            </a:pPr>
            <a:r>
              <a:rPr lang="en" sz="2000"/>
              <a:t>Negatively perceived with potential fuel to the rumor mill </a:t>
            </a:r>
            <a:endParaRPr sz="2000"/>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endParaRPr/>
          </a:p>
        </p:txBody>
      </p:sp>
      <p:pic>
        <p:nvPicPr>
          <p:cNvPr id="141" name="Shape 141"/>
          <p:cNvPicPr preferRelativeResize="0"/>
          <p:nvPr/>
        </p:nvPicPr>
        <p:blipFill>
          <a:blip r:embed="rId3">
            <a:alphaModFix/>
          </a:blip>
          <a:stretch>
            <a:fillRect/>
          </a:stretch>
        </p:blipFill>
        <p:spPr>
          <a:xfrm>
            <a:off x="5815850" y="3063925"/>
            <a:ext cx="3027424" cy="2020275"/>
          </a:xfrm>
          <a:prstGeom prst="rect">
            <a:avLst/>
          </a:prstGeom>
          <a:noFill/>
          <a:ln w="19050" cap="flat" cmpd="sng">
            <a:solidFill>
              <a:srgbClr val="000000"/>
            </a:solidFill>
            <a:prstDash val="solid"/>
            <a:round/>
            <a:headEnd type="none" w="med" len="med"/>
            <a:tailEnd type="none" w="med" len="med"/>
          </a:ln>
        </p:spPr>
      </p:pic>
      <p:pic>
        <p:nvPicPr>
          <p:cNvPr id="142" name="Shape 142"/>
          <p:cNvPicPr preferRelativeResize="0"/>
          <p:nvPr/>
        </p:nvPicPr>
        <p:blipFill>
          <a:blip r:embed="rId4">
            <a:alphaModFix/>
          </a:blip>
          <a:stretch>
            <a:fillRect/>
          </a:stretch>
        </p:blipFill>
        <p:spPr>
          <a:xfrm>
            <a:off x="570400" y="2272625"/>
            <a:ext cx="2020274" cy="2020274"/>
          </a:xfrm>
          <a:prstGeom prst="rect">
            <a:avLst/>
          </a:prstGeom>
          <a:noFill/>
          <a:ln w="19050" cap="flat" cmpd="sng">
            <a:solidFill>
              <a:srgbClr val="000000"/>
            </a:solidFill>
            <a:prstDash val="solid"/>
            <a:round/>
            <a:headEnd type="none" w="med" len="med"/>
            <a:tailEnd type="none" w="med" len="med"/>
          </a:ln>
        </p:spPr>
      </p:pic>
      <p:pic>
        <p:nvPicPr>
          <p:cNvPr id="143" name="Shape 143"/>
          <p:cNvPicPr preferRelativeResize="0"/>
          <p:nvPr/>
        </p:nvPicPr>
        <p:blipFill>
          <a:blip r:embed="rId5">
            <a:alphaModFix/>
          </a:blip>
          <a:stretch>
            <a:fillRect/>
          </a:stretch>
        </p:blipFill>
        <p:spPr>
          <a:xfrm>
            <a:off x="3193137" y="2733475"/>
            <a:ext cx="2020275" cy="2020275"/>
          </a:xfrm>
          <a:prstGeom prst="rect">
            <a:avLst/>
          </a:prstGeom>
          <a:noFill/>
          <a:ln w="19050" cap="flat" cmpd="sng">
            <a:solidFill>
              <a:srgbClr val="000000"/>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91975" y="112325"/>
            <a:ext cx="8716500" cy="101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C00"/>
                </a:solidFill>
              </a:rPr>
              <a:t>Discipline Process- </a:t>
            </a:r>
            <a:endParaRPr>
              <a:solidFill>
                <a:srgbClr val="FFCC00"/>
              </a:solidFill>
            </a:endParaRPr>
          </a:p>
          <a:p>
            <a:pPr marL="0" lvl="0" indent="0">
              <a:spcBef>
                <a:spcPts val="0"/>
              </a:spcBef>
              <a:spcAft>
                <a:spcPts val="0"/>
              </a:spcAft>
              <a:buNone/>
            </a:pPr>
            <a:r>
              <a:rPr lang="en" sz="2400">
                <a:solidFill>
                  <a:srgbClr val="FFCC00"/>
                </a:solidFill>
              </a:rPr>
              <a:t>Instructional &amp; Non-Inst.</a:t>
            </a:r>
            <a:endParaRPr sz="2400">
              <a:solidFill>
                <a:srgbClr val="FFCC00"/>
              </a:solidFill>
            </a:endParaRPr>
          </a:p>
        </p:txBody>
      </p:sp>
      <p:sp>
        <p:nvSpPr>
          <p:cNvPr id="149" name="Shape 149"/>
          <p:cNvSpPr txBox="1">
            <a:spLocks noGrp="1"/>
          </p:cNvSpPr>
          <p:nvPr>
            <p:ph type="body" idx="1"/>
          </p:nvPr>
        </p:nvSpPr>
        <p:spPr>
          <a:xfrm>
            <a:off x="563675" y="1181600"/>
            <a:ext cx="8129700" cy="37188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SzPts val="2000"/>
              <a:buChar char="●"/>
            </a:pPr>
            <a:r>
              <a:rPr lang="en" sz="2000"/>
              <a:t>Goal to correct inappropriate behavior</a:t>
            </a:r>
            <a:endParaRPr sz="2000"/>
          </a:p>
          <a:p>
            <a:pPr marL="0" lvl="0" indent="0" rtl="0">
              <a:lnSpc>
                <a:spcPct val="100000"/>
              </a:lnSpc>
              <a:spcBef>
                <a:spcPts val="0"/>
              </a:spcBef>
              <a:spcAft>
                <a:spcPts val="0"/>
              </a:spcAft>
              <a:buNone/>
            </a:pPr>
            <a:r>
              <a:rPr lang="en" sz="2000"/>
              <a:t>       and prevent reoccurrence</a:t>
            </a:r>
            <a:endParaRPr sz="2000"/>
          </a:p>
          <a:p>
            <a:pPr marL="0" lvl="0" indent="0" rtl="0">
              <a:lnSpc>
                <a:spcPct val="100000"/>
              </a:lnSpc>
              <a:spcBef>
                <a:spcPts val="0"/>
              </a:spcBef>
              <a:spcAft>
                <a:spcPts val="0"/>
              </a:spcAft>
              <a:buNone/>
            </a:pPr>
            <a:endParaRPr sz="1000"/>
          </a:p>
          <a:p>
            <a:pPr marL="457200" lvl="0" indent="-355600" rtl="0">
              <a:lnSpc>
                <a:spcPct val="100000"/>
              </a:lnSpc>
              <a:spcBef>
                <a:spcPts val="0"/>
              </a:spcBef>
              <a:spcAft>
                <a:spcPts val="0"/>
              </a:spcAft>
              <a:buSzPts val="2000"/>
              <a:buChar char="●"/>
            </a:pPr>
            <a:r>
              <a:rPr lang="en" sz="2000"/>
              <a:t>Infraction formally addressed w/solutions &amp; suggestions</a:t>
            </a:r>
            <a:endParaRPr sz="2000"/>
          </a:p>
          <a:p>
            <a:pPr marL="0" lvl="0" indent="0" rtl="0">
              <a:lnSpc>
                <a:spcPct val="100000"/>
              </a:lnSpc>
              <a:spcBef>
                <a:spcPts val="0"/>
              </a:spcBef>
              <a:spcAft>
                <a:spcPts val="0"/>
              </a:spcAft>
              <a:buNone/>
            </a:pPr>
            <a:endParaRPr sz="1000"/>
          </a:p>
          <a:p>
            <a:pPr marL="457200" lvl="0" indent="-355600" rtl="0">
              <a:lnSpc>
                <a:spcPct val="100000"/>
              </a:lnSpc>
              <a:spcBef>
                <a:spcPts val="0"/>
              </a:spcBef>
              <a:spcAft>
                <a:spcPts val="0"/>
              </a:spcAft>
              <a:buSzPts val="2000"/>
              <a:buChar char="●"/>
            </a:pPr>
            <a:r>
              <a:rPr lang="en" sz="2000"/>
              <a:t>Progressive - verbal reprimand, written reprimand, </a:t>
            </a:r>
            <a:endParaRPr sz="2000"/>
          </a:p>
          <a:p>
            <a:pPr marL="457200" lvl="0" indent="0" rtl="0">
              <a:lnSpc>
                <a:spcPct val="100000"/>
              </a:lnSpc>
              <a:spcBef>
                <a:spcPts val="0"/>
              </a:spcBef>
              <a:spcAft>
                <a:spcPts val="0"/>
              </a:spcAft>
              <a:buNone/>
            </a:pPr>
            <a:r>
              <a:rPr lang="en" sz="2000"/>
              <a:t>1 day suspension w/out pay, 3 day suspension w/out pay, termination…</a:t>
            </a:r>
            <a:endParaRPr sz="2000"/>
          </a:p>
          <a:p>
            <a:pPr marL="0" lvl="0" indent="0" rtl="0">
              <a:lnSpc>
                <a:spcPct val="100000"/>
              </a:lnSpc>
              <a:spcBef>
                <a:spcPts val="0"/>
              </a:spcBef>
              <a:spcAft>
                <a:spcPts val="0"/>
              </a:spcAft>
              <a:buNone/>
            </a:pPr>
            <a:endParaRPr sz="1000"/>
          </a:p>
          <a:p>
            <a:pPr marL="457200" lvl="0" indent="-355600" rtl="0">
              <a:lnSpc>
                <a:spcPct val="100000"/>
              </a:lnSpc>
              <a:spcBef>
                <a:spcPts val="0"/>
              </a:spcBef>
              <a:spcAft>
                <a:spcPts val="0"/>
              </a:spcAft>
              <a:buSzPts val="2000"/>
              <a:buChar char="●"/>
            </a:pPr>
            <a:r>
              <a:rPr lang="en" sz="2000"/>
              <a:t>Depending on severity of the behavior - </a:t>
            </a:r>
            <a:endParaRPr sz="2000"/>
          </a:p>
          <a:p>
            <a:pPr marL="0" lvl="0" indent="457200" rtl="0">
              <a:lnSpc>
                <a:spcPct val="100000"/>
              </a:lnSpc>
              <a:spcBef>
                <a:spcPts val="0"/>
              </a:spcBef>
              <a:spcAft>
                <a:spcPts val="0"/>
              </a:spcAft>
              <a:buNone/>
            </a:pPr>
            <a:r>
              <a:rPr lang="en" sz="2000"/>
              <a:t>progressive approach may not be applied</a:t>
            </a:r>
            <a:endParaRPr sz="2000"/>
          </a:p>
          <a:p>
            <a:pPr marL="0" lvl="0" indent="0" rtl="0">
              <a:lnSpc>
                <a:spcPct val="100000"/>
              </a:lnSpc>
              <a:spcBef>
                <a:spcPts val="0"/>
              </a:spcBef>
              <a:spcAft>
                <a:spcPts val="0"/>
              </a:spcAft>
              <a:buNone/>
            </a:pPr>
            <a:endParaRPr sz="1000"/>
          </a:p>
          <a:p>
            <a:pPr marL="457200" lvl="0" indent="-355600" rtl="0">
              <a:lnSpc>
                <a:spcPct val="100000"/>
              </a:lnSpc>
              <a:spcBef>
                <a:spcPts val="0"/>
              </a:spcBef>
              <a:spcAft>
                <a:spcPts val="0"/>
              </a:spcAft>
              <a:buSzPts val="2000"/>
              <a:buChar char="●"/>
            </a:pPr>
            <a:r>
              <a:rPr lang="en" sz="2000"/>
              <a:t>Attendance - move through more formal process</a:t>
            </a:r>
            <a:endParaRPr/>
          </a:p>
        </p:txBody>
      </p:sp>
      <p:pic>
        <p:nvPicPr>
          <p:cNvPr id="150" name="Shape 150"/>
          <p:cNvPicPr preferRelativeResize="0"/>
          <p:nvPr/>
        </p:nvPicPr>
        <p:blipFill rotWithShape="1">
          <a:blip r:embed="rId3">
            <a:alphaModFix/>
          </a:blip>
          <a:srcRect b="21272"/>
          <a:stretch/>
        </p:blipFill>
        <p:spPr>
          <a:xfrm>
            <a:off x="5931425" y="218675"/>
            <a:ext cx="2685750" cy="1674300"/>
          </a:xfrm>
          <a:prstGeom prst="rect">
            <a:avLst/>
          </a:prstGeom>
          <a:noFill/>
          <a:ln w="19050" cap="flat" cmpd="sng">
            <a:solidFill>
              <a:srgbClr val="000000"/>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398075" y="1370200"/>
            <a:ext cx="7925100" cy="25875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2400"/>
              <a:t>Effective Discipline should be:</a:t>
            </a:r>
            <a:endParaRPr sz="2400"/>
          </a:p>
          <a:p>
            <a:pPr marL="457200" lvl="0" indent="-381000">
              <a:lnSpc>
                <a:spcPct val="100000"/>
              </a:lnSpc>
              <a:spcBef>
                <a:spcPts val="0"/>
              </a:spcBef>
              <a:spcAft>
                <a:spcPts val="0"/>
              </a:spcAft>
              <a:buSzPts val="2400"/>
              <a:buChar char="●"/>
            </a:pPr>
            <a:r>
              <a:rPr lang="en" sz="2400"/>
              <a:t>Appropriate</a:t>
            </a:r>
            <a:endParaRPr sz="2400"/>
          </a:p>
          <a:p>
            <a:pPr marL="457200" lvl="0" indent="-381000">
              <a:lnSpc>
                <a:spcPct val="100000"/>
              </a:lnSpc>
              <a:spcBef>
                <a:spcPts val="0"/>
              </a:spcBef>
              <a:spcAft>
                <a:spcPts val="0"/>
              </a:spcAft>
              <a:buSzPts val="2400"/>
              <a:buChar char="●"/>
            </a:pPr>
            <a:r>
              <a:rPr lang="en" sz="2400"/>
              <a:t>Timely, </a:t>
            </a:r>
            <a:endParaRPr sz="2400"/>
          </a:p>
          <a:p>
            <a:pPr marL="457200" lvl="0" indent="-381000">
              <a:lnSpc>
                <a:spcPct val="100000"/>
              </a:lnSpc>
              <a:spcBef>
                <a:spcPts val="0"/>
              </a:spcBef>
              <a:spcAft>
                <a:spcPts val="0"/>
              </a:spcAft>
              <a:buSzPts val="2400"/>
              <a:buChar char="●"/>
            </a:pPr>
            <a:r>
              <a:rPr lang="en" sz="2400"/>
              <a:t>Employee given motivation/support to Improve</a:t>
            </a:r>
            <a:endParaRPr sz="2400"/>
          </a:p>
          <a:p>
            <a:pPr marL="457200" lvl="0" indent="-381000">
              <a:lnSpc>
                <a:spcPct val="100000"/>
              </a:lnSpc>
              <a:spcBef>
                <a:spcPts val="0"/>
              </a:spcBef>
              <a:spcAft>
                <a:spcPts val="0"/>
              </a:spcAft>
              <a:buSzPts val="2400"/>
              <a:buChar char="●"/>
            </a:pPr>
            <a:r>
              <a:rPr lang="en" sz="2400"/>
              <a:t>Not demoralizing</a:t>
            </a:r>
            <a:endParaRPr sz="2400"/>
          </a:p>
          <a:p>
            <a:pPr marL="457200" lvl="0" indent="-381000">
              <a:lnSpc>
                <a:spcPct val="100000"/>
              </a:lnSpc>
              <a:spcBef>
                <a:spcPts val="0"/>
              </a:spcBef>
              <a:spcAft>
                <a:spcPts val="0"/>
              </a:spcAft>
              <a:buSzPts val="2400"/>
              <a:buChar char="●"/>
            </a:pPr>
            <a:r>
              <a:rPr lang="en" sz="2400"/>
              <a:t>Not too lenient- firm, but appropriate </a:t>
            </a:r>
            <a:endParaRPr sz="2400"/>
          </a:p>
          <a:p>
            <a:pPr marL="0" lvl="0" indent="0">
              <a:lnSpc>
                <a:spcPct val="100000"/>
              </a:lnSpc>
              <a:spcBef>
                <a:spcPts val="0"/>
              </a:spcBef>
              <a:spcAft>
                <a:spcPts val="0"/>
              </a:spcAft>
              <a:buNone/>
            </a:pPr>
            <a:endParaRPr sz="2400"/>
          </a:p>
          <a:p>
            <a:pPr marL="0" lvl="0" indent="0">
              <a:lnSpc>
                <a:spcPct val="100000"/>
              </a:lnSpc>
              <a:spcBef>
                <a:spcPts val="0"/>
              </a:spcBef>
              <a:spcAft>
                <a:spcPts val="0"/>
              </a:spcAft>
              <a:buNone/>
            </a:pPr>
            <a:endParaRPr sz="2400"/>
          </a:p>
          <a:p>
            <a:pPr marL="0" lvl="0" indent="0">
              <a:lnSpc>
                <a:spcPct val="100000"/>
              </a:lnSpc>
              <a:spcBef>
                <a:spcPts val="0"/>
              </a:spcBef>
              <a:spcAft>
                <a:spcPts val="0"/>
              </a:spcAft>
              <a:buNone/>
            </a:pPr>
            <a:endParaRPr sz="2400"/>
          </a:p>
        </p:txBody>
      </p:sp>
      <p:pic>
        <p:nvPicPr>
          <p:cNvPr id="156" name="Shape 156"/>
          <p:cNvPicPr preferRelativeResize="0"/>
          <p:nvPr/>
        </p:nvPicPr>
        <p:blipFill>
          <a:blip r:embed="rId3">
            <a:alphaModFix/>
          </a:blip>
          <a:stretch>
            <a:fillRect/>
          </a:stretch>
        </p:blipFill>
        <p:spPr>
          <a:xfrm>
            <a:off x="5086450" y="556950"/>
            <a:ext cx="3816300" cy="1902725"/>
          </a:xfrm>
          <a:prstGeom prst="rect">
            <a:avLst/>
          </a:prstGeom>
          <a:noFill/>
          <a:ln w="19050" cap="flat" cmpd="sng">
            <a:solidFill>
              <a:srgbClr val="000000"/>
            </a:solidFill>
            <a:prstDash val="solid"/>
            <a:round/>
            <a:headEnd type="none" w="med" len="med"/>
            <a:tailEnd type="none" w="med" len="med"/>
          </a:ln>
        </p:spPr>
      </p:pic>
      <p:sp>
        <p:nvSpPr>
          <p:cNvPr id="157" name="Shape 157"/>
          <p:cNvSpPr txBox="1">
            <a:spLocks noGrp="1"/>
          </p:cNvSpPr>
          <p:nvPr>
            <p:ph type="title"/>
          </p:nvPr>
        </p:nvSpPr>
        <p:spPr>
          <a:xfrm>
            <a:off x="91975" y="112325"/>
            <a:ext cx="8716500" cy="1017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FFCC00"/>
                </a:solidFill>
              </a:rPr>
              <a:t>Discipline Process- </a:t>
            </a:r>
            <a:endParaRPr>
              <a:solidFill>
                <a:srgbClr val="FFCC00"/>
              </a:solidFill>
            </a:endParaRPr>
          </a:p>
          <a:p>
            <a:pPr marL="0" lvl="0" indent="0" rtl="0">
              <a:spcBef>
                <a:spcPts val="0"/>
              </a:spcBef>
              <a:spcAft>
                <a:spcPts val="0"/>
              </a:spcAft>
              <a:buNone/>
            </a:pPr>
            <a:r>
              <a:rPr lang="en" sz="2400">
                <a:solidFill>
                  <a:srgbClr val="FFCC00"/>
                </a:solidFill>
              </a:rPr>
              <a:t>Instructional &amp; Non-Inst.</a:t>
            </a:r>
            <a:endParaRPr sz="2400">
              <a:solidFill>
                <a:srgbClr val="FFCC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10950" y="52125"/>
            <a:ext cx="8645100" cy="570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CC00"/>
                </a:solidFill>
              </a:rPr>
              <a:t>Discipline - Instructional </a:t>
            </a:r>
            <a:endParaRPr>
              <a:solidFill>
                <a:srgbClr val="FFCC00"/>
              </a:solidFill>
            </a:endParaRPr>
          </a:p>
        </p:txBody>
      </p:sp>
      <p:sp>
        <p:nvSpPr>
          <p:cNvPr id="163" name="Shape 163"/>
          <p:cNvSpPr txBox="1">
            <a:spLocks noGrp="1"/>
          </p:cNvSpPr>
          <p:nvPr>
            <p:ph type="body" idx="1"/>
          </p:nvPr>
        </p:nvSpPr>
        <p:spPr>
          <a:xfrm>
            <a:off x="406950" y="514050"/>
            <a:ext cx="8368200" cy="1870800"/>
          </a:xfrm>
          <a:prstGeom prst="rect">
            <a:avLst/>
          </a:prstGeom>
        </p:spPr>
        <p:txBody>
          <a:bodyPr spcFirstLastPara="1" wrap="square" lIns="91425" tIns="91425" rIns="91425" bIns="91425" anchor="t" anchorCtr="0">
            <a:noAutofit/>
          </a:bodyPr>
          <a:lstStyle/>
          <a:p>
            <a:pPr marL="342900" lvl="0" indent="-370840" rtl="0">
              <a:lnSpc>
                <a:spcPct val="100000"/>
              </a:lnSpc>
              <a:spcBef>
                <a:spcPts val="0"/>
              </a:spcBef>
              <a:spcAft>
                <a:spcPts val="0"/>
              </a:spcAft>
              <a:buClr>
                <a:srgbClr val="FFCC00"/>
              </a:buClr>
              <a:buSzPts val="2400"/>
              <a:buFont typeface="Roboto"/>
              <a:buChar char="■"/>
            </a:pPr>
            <a:r>
              <a:rPr lang="en" sz="2400"/>
              <a:t>Teacher Evaluation Based (Plan 3)</a:t>
            </a:r>
            <a:endParaRPr sz="2400"/>
          </a:p>
          <a:p>
            <a:pPr marL="742950" lvl="1" indent="-331469" rtl="0">
              <a:lnSpc>
                <a:spcPct val="100000"/>
              </a:lnSpc>
              <a:spcBef>
                <a:spcPts val="0"/>
              </a:spcBef>
              <a:spcAft>
                <a:spcPts val="0"/>
              </a:spcAft>
              <a:buClr>
                <a:srgbClr val="A886E0"/>
              </a:buClr>
              <a:buSzPts val="2400"/>
              <a:buFont typeface="Roboto"/>
              <a:buChar char="■"/>
            </a:pPr>
            <a:r>
              <a:rPr lang="en" sz="2400"/>
              <a:t>Awareness</a:t>
            </a:r>
            <a:endParaRPr sz="2400"/>
          </a:p>
          <a:p>
            <a:pPr marL="742950" lvl="1" indent="-331469" rtl="0">
              <a:lnSpc>
                <a:spcPct val="100000"/>
              </a:lnSpc>
              <a:spcBef>
                <a:spcPts val="480"/>
              </a:spcBef>
              <a:spcAft>
                <a:spcPts val="0"/>
              </a:spcAft>
              <a:buClr>
                <a:srgbClr val="A886E0"/>
              </a:buClr>
              <a:buSzPts val="2400"/>
              <a:buFont typeface="Roboto"/>
              <a:buChar char="■"/>
            </a:pPr>
            <a:r>
              <a:rPr lang="en" sz="2400"/>
              <a:t>Assistance</a:t>
            </a:r>
            <a:endParaRPr sz="2400"/>
          </a:p>
          <a:p>
            <a:pPr marL="742950" lvl="1" indent="-331469" rtl="0">
              <a:lnSpc>
                <a:spcPct val="100000"/>
              </a:lnSpc>
              <a:spcBef>
                <a:spcPts val="480"/>
              </a:spcBef>
              <a:spcAft>
                <a:spcPts val="0"/>
              </a:spcAft>
              <a:buClr>
                <a:srgbClr val="A886E0"/>
              </a:buClr>
              <a:buSzPts val="2400"/>
              <a:buFont typeface="Roboto"/>
              <a:buChar char="■"/>
            </a:pPr>
            <a:r>
              <a:rPr lang="en" sz="2400"/>
              <a:t>Discipline</a:t>
            </a:r>
            <a:endParaRPr sz="2400"/>
          </a:p>
        </p:txBody>
      </p:sp>
      <p:sp>
        <p:nvSpPr>
          <p:cNvPr id="164" name="Shape 164"/>
          <p:cNvSpPr txBox="1">
            <a:spLocks noGrp="1"/>
          </p:cNvSpPr>
          <p:nvPr>
            <p:ph type="body" idx="1"/>
          </p:nvPr>
        </p:nvSpPr>
        <p:spPr>
          <a:xfrm>
            <a:off x="387900" y="2365800"/>
            <a:ext cx="8645100" cy="3080700"/>
          </a:xfrm>
          <a:prstGeom prst="rect">
            <a:avLst/>
          </a:prstGeom>
        </p:spPr>
        <p:txBody>
          <a:bodyPr spcFirstLastPara="1" wrap="square" lIns="91425" tIns="91425" rIns="91425" bIns="91425" anchor="t" anchorCtr="0">
            <a:noAutofit/>
          </a:bodyPr>
          <a:lstStyle/>
          <a:p>
            <a:pPr marL="342900" lvl="0" indent="-370840" rtl="0">
              <a:lnSpc>
                <a:spcPct val="100000"/>
              </a:lnSpc>
              <a:spcBef>
                <a:spcPts val="0"/>
              </a:spcBef>
              <a:spcAft>
                <a:spcPts val="0"/>
              </a:spcAft>
              <a:buClr>
                <a:srgbClr val="FFCC00"/>
              </a:buClr>
              <a:buSzPts val="2400"/>
              <a:buFont typeface="Roboto"/>
              <a:buChar char="■"/>
            </a:pPr>
            <a:r>
              <a:rPr lang="en" sz="2400"/>
              <a:t>Incident Based-Formal vs. Coaching</a:t>
            </a:r>
            <a:endParaRPr sz="2400"/>
          </a:p>
          <a:p>
            <a:pPr marL="742950" lvl="1" indent="-331469" rtl="0">
              <a:lnSpc>
                <a:spcPct val="100000"/>
              </a:lnSpc>
              <a:spcBef>
                <a:spcPts val="0"/>
              </a:spcBef>
              <a:spcAft>
                <a:spcPts val="0"/>
              </a:spcAft>
              <a:buClr>
                <a:srgbClr val="A886E0"/>
              </a:buClr>
              <a:buSzPts val="2400"/>
              <a:buFont typeface="Roboto"/>
              <a:buChar char="■"/>
            </a:pPr>
            <a:r>
              <a:rPr lang="en" sz="2400"/>
              <a:t>Coaching</a:t>
            </a:r>
            <a:endParaRPr sz="2400"/>
          </a:p>
          <a:p>
            <a:pPr marL="742950" lvl="1" indent="-331469" rtl="0">
              <a:lnSpc>
                <a:spcPct val="100000"/>
              </a:lnSpc>
              <a:spcBef>
                <a:spcPts val="480"/>
              </a:spcBef>
              <a:spcAft>
                <a:spcPts val="0"/>
              </a:spcAft>
              <a:buClr>
                <a:srgbClr val="A886E0"/>
              </a:buClr>
              <a:buSzPts val="2400"/>
              <a:buFont typeface="Roboto"/>
              <a:buChar char="■"/>
            </a:pPr>
            <a:r>
              <a:rPr lang="en" sz="2400"/>
              <a:t>Verbal Warning</a:t>
            </a:r>
            <a:endParaRPr sz="2400"/>
          </a:p>
          <a:p>
            <a:pPr marL="742950" lvl="1" indent="-331469" rtl="0">
              <a:lnSpc>
                <a:spcPct val="100000"/>
              </a:lnSpc>
              <a:spcBef>
                <a:spcPts val="480"/>
              </a:spcBef>
              <a:spcAft>
                <a:spcPts val="0"/>
              </a:spcAft>
              <a:buClr>
                <a:srgbClr val="A886E0"/>
              </a:buClr>
              <a:buSzPts val="2400"/>
              <a:buFont typeface="Roboto"/>
              <a:buChar char="■"/>
            </a:pPr>
            <a:r>
              <a:rPr lang="en" sz="2400"/>
              <a:t>Written Reprimand</a:t>
            </a:r>
            <a:endParaRPr sz="2400"/>
          </a:p>
          <a:p>
            <a:pPr marL="742950" lvl="1" indent="-331469" rtl="0">
              <a:lnSpc>
                <a:spcPct val="100000"/>
              </a:lnSpc>
              <a:spcBef>
                <a:spcPts val="480"/>
              </a:spcBef>
              <a:spcAft>
                <a:spcPts val="0"/>
              </a:spcAft>
              <a:buClr>
                <a:srgbClr val="A886E0"/>
              </a:buClr>
              <a:buSzPts val="2400"/>
              <a:buFont typeface="Roboto"/>
              <a:buChar char="■"/>
            </a:pPr>
            <a:r>
              <a:rPr lang="en" sz="2400"/>
              <a:t>Unpaid Time off</a:t>
            </a:r>
            <a:endParaRPr sz="2400"/>
          </a:p>
          <a:p>
            <a:pPr marL="742950" lvl="1" indent="-331469" rtl="0">
              <a:lnSpc>
                <a:spcPct val="100000"/>
              </a:lnSpc>
              <a:spcBef>
                <a:spcPts val="480"/>
              </a:spcBef>
              <a:spcAft>
                <a:spcPts val="0"/>
              </a:spcAft>
              <a:buClr>
                <a:srgbClr val="A886E0"/>
              </a:buClr>
              <a:buSzPts val="2400"/>
              <a:buFont typeface="Roboto"/>
              <a:buChar char="■"/>
            </a:pPr>
            <a:r>
              <a:rPr lang="en" sz="2400"/>
              <a:t>Discharge </a:t>
            </a:r>
            <a:endParaRPr sz="2400"/>
          </a:p>
          <a:p>
            <a:pPr marL="0" lvl="0" indent="0" rtl="0">
              <a:lnSpc>
                <a:spcPct val="100000"/>
              </a:lnSpc>
              <a:spcBef>
                <a:spcPts val="480"/>
              </a:spcBef>
              <a:spcAft>
                <a:spcPts val="0"/>
              </a:spcAft>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10950" y="52125"/>
            <a:ext cx="8645100" cy="570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rgbClr val="FFCC00"/>
                </a:solidFill>
              </a:rPr>
              <a:t>Discipline </a:t>
            </a:r>
            <a:endParaRPr>
              <a:solidFill>
                <a:srgbClr val="FFCC00"/>
              </a:solidFill>
            </a:endParaRPr>
          </a:p>
        </p:txBody>
      </p:sp>
      <p:sp>
        <p:nvSpPr>
          <p:cNvPr id="170" name="Shape 170"/>
          <p:cNvSpPr txBox="1">
            <a:spLocks noGrp="1"/>
          </p:cNvSpPr>
          <p:nvPr>
            <p:ph type="body" idx="1"/>
          </p:nvPr>
        </p:nvSpPr>
        <p:spPr>
          <a:xfrm>
            <a:off x="302175" y="936150"/>
            <a:ext cx="8413200" cy="3271200"/>
          </a:xfrm>
          <a:prstGeom prst="rect">
            <a:avLst/>
          </a:prstGeom>
        </p:spPr>
        <p:txBody>
          <a:bodyPr spcFirstLastPara="1" wrap="square" lIns="91425" tIns="91425" rIns="91425" bIns="91425" anchor="t" anchorCtr="0">
            <a:noAutofit/>
          </a:bodyPr>
          <a:lstStyle/>
          <a:p>
            <a:pPr marL="342900" lvl="0" indent="-353060" rtl="0">
              <a:lnSpc>
                <a:spcPct val="100000"/>
              </a:lnSpc>
              <a:spcBef>
                <a:spcPts val="0"/>
              </a:spcBef>
              <a:spcAft>
                <a:spcPts val="0"/>
              </a:spcAft>
              <a:buClr>
                <a:srgbClr val="FFCC00"/>
              </a:buClr>
              <a:buSzPts val="2400"/>
              <a:buFont typeface="Roboto"/>
              <a:buChar char="■"/>
            </a:pPr>
            <a:r>
              <a:rPr lang="en" sz="2400"/>
              <a:t>The consequence</a:t>
            </a:r>
            <a:endParaRPr sz="2400"/>
          </a:p>
          <a:p>
            <a:pPr marL="0" lvl="0" indent="0" rtl="0">
              <a:lnSpc>
                <a:spcPct val="100000"/>
              </a:lnSpc>
              <a:spcBef>
                <a:spcPts val="0"/>
              </a:spcBef>
              <a:spcAft>
                <a:spcPts val="0"/>
              </a:spcAft>
              <a:buNone/>
            </a:pPr>
            <a:r>
              <a:rPr lang="en" sz="2400"/>
              <a:t>    should fit the offense</a:t>
            </a:r>
            <a:endParaRPr sz="2400"/>
          </a:p>
          <a:p>
            <a:pPr marL="0" lvl="0" indent="0" rtl="0">
              <a:lnSpc>
                <a:spcPct val="100000"/>
              </a:lnSpc>
              <a:spcBef>
                <a:spcPts val="0"/>
              </a:spcBef>
              <a:spcAft>
                <a:spcPts val="0"/>
              </a:spcAft>
              <a:buNone/>
            </a:pPr>
            <a:endParaRPr sz="1200"/>
          </a:p>
          <a:p>
            <a:pPr marL="342900" lvl="0" indent="-353060" rtl="0">
              <a:lnSpc>
                <a:spcPct val="100000"/>
              </a:lnSpc>
              <a:spcBef>
                <a:spcPts val="640"/>
              </a:spcBef>
              <a:spcAft>
                <a:spcPts val="0"/>
              </a:spcAft>
              <a:buClr>
                <a:srgbClr val="FFCC00"/>
              </a:buClr>
              <a:buSzPts val="2400"/>
              <a:buFont typeface="Roboto"/>
              <a:buChar char="■"/>
            </a:pPr>
            <a:r>
              <a:rPr lang="en" sz="2400"/>
              <a:t>Consider past record – both good and bad</a:t>
            </a:r>
            <a:endParaRPr sz="2400"/>
          </a:p>
          <a:p>
            <a:pPr marL="0" lvl="0" indent="0" rtl="0">
              <a:lnSpc>
                <a:spcPct val="100000"/>
              </a:lnSpc>
              <a:spcBef>
                <a:spcPts val="640"/>
              </a:spcBef>
              <a:spcAft>
                <a:spcPts val="0"/>
              </a:spcAft>
              <a:buNone/>
            </a:pPr>
            <a:endParaRPr sz="1200"/>
          </a:p>
          <a:p>
            <a:pPr marL="342900" lvl="0" indent="-353060" rtl="0">
              <a:lnSpc>
                <a:spcPct val="100000"/>
              </a:lnSpc>
              <a:spcBef>
                <a:spcPts val="640"/>
              </a:spcBef>
              <a:spcAft>
                <a:spcPts val="0"/>
              </a:spcAft>
              <a:buClr>
                <a:srgbClr val="FFCC00"/>
              </a:buClr>
              <a:buSzPts val="2400"/>
              <a:buFont typeface="Roboto"/>
              <a:buChar char="■"/>
            </a:pPr>
            <a:r>
              <a:rPr lang="en" sz="2400"/>
              <a:t>Consider extenuating circumstances – Known or Discovered in the investigation</a:t>
            </a:r>
            <a:endParaRPr sz="2400"/>
          </a:p>
          <a:p>
            <a:pPr marL="0" lvl="0" indent="0" rtl="0">
              <a:lnSpc>
                <a:spcPct val="100000"/>
              </a:lnSpc>
              <a:spcBef>
                <a:spcPts val="640"/>
              </a:spcBef>
              <a:spcAft>
                <a:spcPts val="0"/>
              </a:spcAft>
              <a:buNone/>
            </a:pPr>
            <a:endParaRPr sz="1200"/>
          </a:p>
          <a:p>
            <a:pPr marL="342900" lvl="0" indent="-353060" rtl="0">
              <a:lnSpc>
                <a:spcPct val="100000"/>
              </a:lnSpc>
              <a:spcBef>
                <a:spcPts val="640"/>
              </a:spcBef>
              <a:spcAft>
                <a:spcPts val="0"/>
              </a:spcAft>
              <a:buClr>
                <a:srgbClr val="FFCC00"/>
              </a:buClr>
              <a:buSzPts val="2400"/>
              <a:buFont typeface="Roboto"/>
              <a:buChar char="■"/>
            </a:pPr>
            <a:r>
              <a:rPr lang="en" sz="2400"/>
              <a:t>May result in informal coaching to termination</a:t>
            </a:r>
            <a:endParaRPr sz="2400"/>
          </a:p>
          <a:p>
            <a:pPr marL="0" lvl="0" indent="0" rtl="0">
              <a:lnSpc>
                <a:spcPct val="100000"/>
              </a:lnSpc>
              <a:spcBef>
                <a:spcPts val="480"/>
              </a:spcBef>
              <a:spcAft>
                <a:spcPts val="0"/>
              </a:spcAft>
              <a:buNone/>
            </a:pPr>
            <a:endParaRPr sz="2400"/>
          </a:p>
        </p:txBody>
      </p:sp>
      <p:pic>
        <p:nvPicPr>
          <p:cNvPr id="171" name="Shape 171"/>
          <p:cNvPicPr preferRelativeResize="0"/>
          <p:nvPr/>
        </p:nvPicPr>
        <p:blipFill>
          <a:blip r:embed="rId3">
            <a:alphaModFix/>
          </a:blip>
          <a:stretch>
            <a:fillRect/>
          </a:stretch>
        </p:blipFill>
        <p:spPr>
          <a:xfrm>
            <a:off x="4280500" y="390675"/>
            <a:ext cx="4434875" cy="1490025"/>
          </a:xfrm>
          <a:prstGeom prst="rect">
            <a:avLst/>
          </a:prstGeom>
          <a:noFill/>
          <a:ln w="19050" cap="flat" cmpd="sng">
            <a:solidFill>
              <a:srgbClr val="000000"/>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969</Words>
  <Application>Microsoft Office PowerPoint</Application>
  <PresentationFormat>On-screen Show (16:9)</PresentationFormat>
  <Paragraphs>123</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Noto Sans Symbols</vt:lpstr>
      <vt:lpstr>Georgia</vt:lpstr>
      <vt:lpstr>Verdana</vt:lpstr>
      <vt:lpstr>Times New Roman</vt:lpstr>
      <vt:lpstr>Roboto</vt:lpstr>
      <vt:lpstr>Arial</vt:lpstr>
      <vt:lpstr>Roboto Slab</vt:lpstr>
      <vt:lpstr>Calibri</vt:lpstr>
      <vt:lpstr>Marina</vt:lpstr>
      <vt:lpstr>Marina</vt:lpstr>
      <vt:lpstr>Employee Due Process,  Discipline Process,  Complaints &amp; Administrative Leave </vt:lpstr>
      <vt:lpstr> Strategic Plan Correlation to  Evaluation and Accountability</vt:lpstr>
      <vt:lpstr>Due Process Connection to the Strategic Plan</vt:lpstr>
      <vt:lpstr>What is due process?  </vt:lpstr>
      <vt:lpstr>Paid Administrative Leave </vt:lpstr>
      <vt:lpstr>Discipline Process-  Instructional &amp; Non-Inst.</vt:lpstr>
      <vt:lpstr>Discipline Process-  Instructional &amp; Non-Inst.</vt:lpstr>
      <vt:lpstr>Discipline - Instructional </vt:lpstr>
      <vt:lpstr>Discipline </vt:lpstr>
      <vt:lpstr>Complaints Process </vt:lpstr>
      <vt:lpstr>Title IX </vt:lpstr>
      <vt:lpstr>Title IX </vt:lpstr>
      <vt:lpstr>Open Meetings Act Closed Meetings for Personnel/Tenure Hearing/Complaint</vt:lpstr>
      <vt:lpstr>Employee Due Process,  Discipline Process,  Complaints &amp; Administrative Leave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Due Process,  Discipline Process,  Complaints &amp; Administrative Leave </dc:title>
  <dc:creator>Alamaddine, Nada S</dc:creator>
  <cp:lastModifiedBy>Alamaddine, Nada S</cp:lastModifiedBy>
  <cp:revision>1</cp:revision>
  <dcterms:modified xsi:type="dcterms:W3CDTF">2018-02-15T14:15:20Z</dcterms:modified>
</cp:coreProperties>
</file>